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8" r:id="rId3"/>
    <p:sldMasterId id="2147483673" r:id="rId4"/>
    <p:sldMasterId id="2147483685" r:id="rId5"/>
    <p:sldMasterId id="2147483695" r:id="rId6"/>
    <p:sldMasterId id="2147483706" r:id="rId7"/>
  </p:sldMasterIdLst>
  <p:notesMasterIdLst>
    <p:notesMasterId r:id="rId9"/>
  </p:notesMasterIdLst>
  <p:sldIdLst>
    <p:sldId id="256" r:id="rId8"/>
    <p:sldId id="257" r:id="rId10"/>
    <p:sldId id="258" r:id="rId11"/>
    <p:sldId id="259" r:id="rId12"/>
    <p:sldId id="260" r:id="rId13"/>
    <p:sldId id="261" r:id="rId14"/>
    <p:sldId id="318" r:id="rId15"/>
    <p:sldId id="319" r:id="rId16"/>
    <p:sldId id="320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</p:sldIdLst>
  <p:sldSz cx="12192000" cy="6858000"/>
  <p:notesSz cx="6858000" cy="9144000"/>
  <p:embeddedFontLst>
    <p:embeddedFont>
      <p:font typeface="Roboto" charset="0"/>
      <p:regular r:id="rId74"/>
      <p:bold r:id="rId75"/>
      <p:italic r:id="rId76"/>
      <p:boldItalic r:id="rId77"/>
    </p:embeddedFont>
    <p:embeddedFont>
      <p:font typeface="Roboto Medium" charset="0"/>
      <p:regular r:id="rId78"/>
      <p:bold r:id="rId79"/>
      <p:italic r:id="rId80"/>
      <p:boldItalic r:id="rId81"/>
    </p:embeddedFont>
    <p:embeddedFont>
      <p:font typeface="Signika" charset="0"/>
      <p:regular r:id="rId82"/>
      <p:bold r:id="rId83"/>
    </p:embeddedFont>
    <p:embeddedFont>
      <p:font typeface="Montserrat" charset="0"/>
      <p:regular r:id="rId84"/>
      <p:bold r:id="rId85"/>
      <p:italic r:id="rId86"/>
      <p:boldItalic r:id="rId87"/>
    </p:embeddedFont>
    <p:embeddedFont>
      <p:font typeface="Roboto Light" charset="0"/>
      <p:regular r:id="rId88"/>
      <p:bold r:id="rId89"/>
      <p:italic r:id="rId90"/>
      <p:boldItalic r:id="rId91"/>
    </p:embeddedFont>
    <p:embeddedFont>
      <p:font typeface="Helvetica Neue" charset="0"/>
      <p:regular r:id="rId92"/>
      <p:bold r:id="rId93"/>
      <p:italic r:id="rId94"/>
      <p:boldItalic r:id="rId95"/>
    </p:embeddedFont>
    <p:embeddedFont>
      <p:font typeface="Advent Pro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5990992-8CDD-42C3-B311-8DD58B773D85}" styleName="Table_0">
    <a:wholeTbl>
      <a:tcTxStyle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C5EE1B-BCA8-4BF4-AD14-1CA1CE1E723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217009D-98BD-4AE0-8891-8BA9495951A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01F8F84-3445-4EF2-8505-657D691233EF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26.fntdata"/><Relationship Id="rId98" Type="http://schemas.openxmlformats.org/officeDocument/2006/relationships/font" Target="fonts/font25.fntdata"/><Relationship Id="rId97" Type="http://schemas.openxmlformats.org/officeDocument/2006/relationships/font" Target="fonts/font24.fntdata"/><Relationship Id="rId96" Type="http://schemas.openxmlformats.org/officeDocument/2006/relationships/font" Target="fonts/font23.fntdata"/><Relationship Id="rId95" Type="http://schemas.openxmlformats.org/officeDocument/2006/relationships/font" Target="fonts/font22.fntdata"/><Relationship Id="rId94" Type="http://schemas.openxmlformats.org/officeDocument/2006/relationships/font" Target="fonts/font21.fntdata"/><Relationship Id="rId93" Type="http://schemas.openxmlformats.org/officeDocument/2006/relationships/font" Target="fonts/font20.fntdata"/><Relationship Id="rId92" Type="http://schemas.openxmlformats.org/officeDocument/2006/relationships/font" Target="fonts/font19.fntdata"/><Relationship Id="rId91" Type="http://schemas.openxmlformats.org/officeDocument/2006/relationships/font" Target="fonts/font18.fntdata"/><Relationship Id="rId90" Type="http://schemas.openxmlformats.org/officeDocument/2006/relationships/font" Target="fonts/font17.fntdata"/><Relationship Id="rId9" Type="http://schemas.openxmlformats.org/officeDocument/2006/relationships/notesMaster" Target="notesMasters/notesMaster1.xml"/><Relationship Id="rId89" Type="http://schemas.openxmlformats.org/officeDocument/2006/relationships/font" Target="fonts/font16.fntdata"/><Relationship Id="rId88" Type="http://schemas.openxmlformats.org/officeDocument/2006/relationships/font" Target="fonts/font15.fntdata"/><Relationship Id="rId87" Type="http://schemas.openxmlformats.org/officeDocument/2006/relationships/font" Target="fonts/font14.fntdata"/><Relationship Id="rId86" Type="http://schemas.openxmlformats.org/officeDocument/2006/relationships/font" Target="fonts/font13.fntdata"/><Relationship Id="rId85" Type="http://schemas.openxmlformats.org/officeDocument/2006/relationships/font" Target="fonts/font12.fntdata"/><Relationship Id="rId84" Type="http://schemas.openxmlformats.org/officeDocument/2006/relationships/font" Target="fonts/font11.fntdata"/><Relationship Id="rId83" Type="http://schemas.openxmlformats.org/officeDocument/2006/relationships/font" Target="fonts/font10.fntdata"/><Relationship Id="rId82" Type="http://schemas.openxmlformats.org/officeDocument/2006/relationships/font" Target="fonts/font9.fntdata"/><Relationship Id="rId81" Type="http://schemas.openxmlformats.org/officeDocument/2006/relationships/font" Target="fonts/font8.fntdata"/><Relationship Id="rId80" Type="http://schemas.openxmlformats.org/officeDocument/2006/relationships/font" Target="fonts/font7.fntdata"/><Relationship Id="rId8" Type="http://schemas.openxmlformats.org/officeDocument/2006/relationships/slide" Target="slides/slide1.xml"/><Relationship Id="rId79" Type="http://schemas.openxmlformats.org/officeDocument/2006/relationships/font" Target="fonts/font6.fntdata"/><Relationship Id="rId78" Type="http://schemas.openxmlformats.org/officeDocument/2006/relationships/font" Target="fonts/font5.fntdata"/><Relationship Id="rId77" Type="http://schemas.openxmlformats.org/officeDocument/2006/relationships/font" Target="fonts/font4.fntdata"/><Relationship Id="rId76" Type="http://schemas.openxmlformats.org/officeDocument/2006/relationships/font" Target="fonts/font3.fntdata"/><Relationship Id="rId75" Type="http://schemas.openxmlformats.org/officeDocument/2006/relationships/font" Target="fonts/font2.fntdata"/><Relationship Id="rId74" Type="http://schemas.openxmlformats.org/officeDocument/2006/relationships/font" Target="fonts/font1.fntdata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1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0" Type="http://schemas.openxmlformats.org/officeDocument/2006/relationships/slide" Target="slides/slide5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1.xml"/><Relationship Id="rId58" Type="http://schemas.openxmlformats.org/officeDocument/2006/relationships/slide" Target="slides/slide50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7a534dd087_3_10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17a534dd087_3_1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Main Title Page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7a534dd087_3_2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17a534dd087_3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Change slide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7a534dd087_3_31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g17a534dd087_3_3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7a534dd087_3_33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g17a534dd087_3_3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803907798012155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95bca91d67_0_1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295bca91d67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803907798012155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95bca91d67_0_3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g295bca91d67_0_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803907798012155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7a534dd087_3_21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g17a534dd087_3_2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7a534dd087_3_48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17a534dd087_3_4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7a534dd087_3_49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g17a534dd087_3_4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7a534dd087_3_53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17a534dd087_3_5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8b574b92ad_0_8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g28b574b92ad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49c7a0a70_0_2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549c7a0a70_0_2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8b574b92ad_0_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8b574b92ad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7a534dd087_3_54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g17a534dd087_3_5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95bca91d67_0_4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g295bca91d67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94ca99dc1e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g294ca99dc1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7a534dd087_3_21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17a534dd087_3_2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7a534dd087_3_58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2" name="Google Shape;742;g17a534dd087_3_5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7a534dd087_3_60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17a534dd087_3_6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7a534dd087_3_6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g17a534dd087_3_6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7a534dd087_3_6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g17a534dd087_3_6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8718393301_0_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g18718393301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faf0e034d_0_12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5faf0e034d_0_1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7a534dd087_3_66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17a534dd087_3_6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94ca99dc1e_0_1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4" name="Google Shape;854;g294ca99dc1e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94ca99dc1e_0_2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1" name="Google Shape;861;g294ca99dc1e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94ca99dc1e_0_5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g294ca99dc1e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5fa8e0184d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7" name="Google Shape;897;g25fa8e0184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5fa8e0184d_0_1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6" name="Google Shape;926;g25fa8e0184d_0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94ca99dc1e_0_7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5" name="Google Shape;945;g294ca99dc1e_0_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962fd30474_0_24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2962fd30474_0_2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94ca99dc1e_0_10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7" name="Google Shape;977;g294ca99dc1e_0_1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a3508f304c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g2a3508f304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7a534dd087_3_17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17a534dd087_3_1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94ca99dc1e_0_12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g294ca99dc1e_0_1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94ca99dc1e_0_13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9" name="Google Shape;1019;g294ca99dc1e_0_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94ca99dc1e_0_14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6" name="Google Shape;1026;g294ca99dc1e_0_1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962fd30474_0_7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2962fd30474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962fd30474_0_10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3" name="Google Shape;1063;g2962fd30474_0_1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962fd30474_0_13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g2962fd30474_0_1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962fd30474_0_16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0" name="Google Shape;1100;g2962fd30474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962fd30474_0_19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7" name="Google Shape;1117;g2962fd30474_0_1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962fd30474_0_22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4" name="Google Shape;1134;g2962fd30474_0_2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962fd30474_0_26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6" name="Google Shape;1146;g2962fd30474_0_2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49c7a0a70_0_62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2549c7a0a70_0_6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962fd30474_0_26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g2962fd30474_0_2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962fd30474_0_29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6" name="Google Shape;1166;g2962fd30474_0_2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608f538b2a_0_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9" name="Google Shape;1179;g2608f538b2a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7a534dd087_3_22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2" name="Google Shape;1192;g17a534dd087_3_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7a534dd087_3_8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1" name="Google Shape;1201;g17a534dd087_3_8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c679e7efbf_1_27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1" name="Google Shape;1231;g1c679e7efbf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7a534dd087_3_84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7" name="Google Shape;1247;g17a534dd087_3_8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7a534dd087_3_86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9" name="Google Shape;1269;g17a534dd087_3_8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7a534dd087_3_8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Google Shape;1279;g17a534dd087_3_8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23bdd47209_1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7" name="Google Shape;1317;g223bdd47209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a534dd087_3_21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17a534dd087_3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5faf0e034d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2" name="Google Shape;1332;g25faf0e034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5faf0e034d_0_5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g25faf0e034d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1a0864817f6_0_8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3" name="Google Shape;1363;g1a0864817f6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7a534dd087_3_24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17a534dd087_3_2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7a534dd087_3_28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17a534dd087_3_2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a534dd087_3_26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17a534dd087_3_2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" name="Google Shape;16;p2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0" name="Google Shape;60;p1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cxnSp>
        <p:nvCxnSpPr>
          <p:cNvPr id="61" name="Google Shape;61;p12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4;p13"/>
          <p:cNvSpPr txBox="1"/>
          <p:nvPr>
            <p:ph type="body" idx="1"/>
          </p:nvPr>
        </p:nvSpPr>
        <p:spPr>
          <a:xfrm>
            <a:off x="609600" y="1851100"/>
            <a:ext cx="10872800" cy="3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2139440" y="190458"/>
            <a:ext cx="4793375" cy="4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0" y="-392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71" name="Google Shape;71;p1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5" name="Google Shape;75;p15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5180163" y="4722327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7" name="Google Shape;87;p19"/>
          <p:cNvSpPr/>
          <p:nvPr/>
        </p:nvSpPr>
        <p:spPr>
          <a:xfrm>
            <a:off x="5180163" y="3098061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5180163" y="1473796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9" name="Google Shape;89;p19"/>
          <p:cNvSpPr txBox="1"/>
          <p:nvPr>
            <p:ph type="body" idx="1"/>
          </p:nvPr>
        </p:nvSpPr>
        <p:spPr>
          <a:xfrm>
            <a:off x="609600" y="2083867"/>
            <a:ext cx="38396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9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9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2" name="Google Shape;92;p19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19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2139440" y="190458"/>
            <a:ext cx="4793375" cy="4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1610433" y="2115967"/>
            <a:ext cx="4307200" cy="42792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6274333" y="2116033"/>
            <a:ext cx="4307200" cy="42792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000"/>
                </a:srgbClr>
              </a:gs>
              <a:gs pos="63680">
                <a:srgbClr val="81153F">
                  <a:alpha val="80000"/>
                </a:srgbClr>
              </a:gs>
              <a:gs pos="100000">
                <a:srgbClr val="030659">
                  <a:alpha val="80000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1" name="Google Shape;101;p21"/>
          <p:cNvSpPr txBox="1"/>
          <p:nvPr>
            <p:ph type="subTitle" idx="1"/>
          </p:nvPr>
        </p:nvSpPr>
        <p:spPr>
          <a:xfrm>
            <a:off x="2060217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102" name="Google Shape;102;p21"/>
          <p:cNvSpPr txBox="1"/>
          <p:nvPr>
            <p:ph type="body" idx="2"/>
          </p:nvPr>
        </p:nvSpPr>
        <p:spPr>
          <a:xfrm>
            <a:off x="1937851" y="3238067"/>
            <a:ext cx="3652400" cy="2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type="subTitle" idx="3"/>
          </p:nvPr>
        </p:nvSpPr>
        <p:spPr>
          <a:xfrm>
            <a:off x="6724084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type="body" idx="4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06" name="Google Shape;106;p21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7" name="Google Shape;107;p21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8" name="Google Shape;108;p21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9pPr>
          </a:lstStyle>
          <a:p/>
        </p:txBody>
      </p:sp>
      <p:sp>
        <p:nvSpPr>
          <p:cNvPr id="20" name="Google Shape;20;p3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21" name="Google Shape;21;p3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>
            <a:off x="8961884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6278356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3594828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911300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16" name="Google Shape;116;p22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2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8" name="Google Shape;118;p22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119;p22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1562917" y="4436884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6242651" y="44369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6242651" y="22288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1562917" y="2228833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5" name="Google Shape;125;p23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26" name="Google Shape;126;p23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127;p2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8" name="Google Shape;128;p23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3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460848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278397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5107100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743022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9753352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7" name="Google Shape;137;p24"/>
          <p:cNvSpPr txBox="1"/>
          <p:nvPr>
            <p:ph type="body" idx="1"/>
          </p:nvPr>
        </p:nvSpPr>
        <p:spPr>
          <a:xfrm>
            <a:off x="783200" y="1656167"/>
            <a:ext cx="10625600" cy="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38" name="Google Shape;138;p24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2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0" name="Google Shape;140;p24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24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/>
        </p:nvSpPr>
        <p:spPr>
          <a:xfrm>
            <a:off x="6810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8137651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4424317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681101" y="2162396"/>
            <a:ext cx="3233600" cy="19072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81376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4479201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50" name="Google Shape;150;p25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51" name="Google Shape;151;p25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2" name="Google Shape;152;p2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3" name="Google Shape;153;p25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25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27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7" name="Google Shape;167;p27"/>
          <p:cNvCxnSpPr/>
          <p:nvPr/>
        </p:nvCxnSpPr>
        <p:spPr>
          <a:xfrm>
            <a:off x="3536700" y="3516588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90" name="Google Shape;190;p31"/>
          <p:cNvSpPr txBox="1"/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92" name="Google Shape;192;p31"/>
          <p:cNvSpPr txBox="1"/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3" name="Google Shape;193;p31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8" name="Google Shape;198;p32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9" name="Google Shape;199;p32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0" name="Google Shape;200;p32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4" name="Google Shape;204;p33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8" name="Google Shape;208;p34"/>
          <p:cNvSpPr txBox="1"/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09" name="Google Shape;209;p34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4" name="Google Shape;214;p35"/>
          <p:cNvSpPr/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5"/>
          <p:cNvSpPr txBox="1"/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16" name="Google Shape;216;p35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2" name="Google Shape;222;p36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37" name="Google Shape;237;p3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38" name="Google Shape;238;p39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39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242" name="Google Shape;242;p4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  <p:sp>
        <p:nvSpPr>
          <p:cNvPr id="243" name="Google Shape;243;p4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46" name="Google Shape;246;p4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47" name="Google Shape;247;p41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50" name="Google Shape;250;p42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2" name="Google Shape;252;p42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cxnSp>
        <p:nvCxnSpPr>
          <p:cNvPr id="253" name="Google Shape;253;p42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6" name="Google Shape;256;p43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" name="Google Shape;28;p5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9" name="Google Shape;259;p44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60" name="Google Shape;260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8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63" name="Google Shape;263;p4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9pPr>
          </a:lstStyle>
          <a:p/>
        </p:txBody>
      </p:sp>
      <p:sp>
        <p:nvSpPr>
          <p:cNvPr id="264" name="Google Shape;264;p4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46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268" name="Google Shape;268;p46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269" name="Google Shape;269;p46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70" name="Google Shape;270;p4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71" name="Google Shape;271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4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marL="91440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74" name="Google Shape;274;p4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1" name="Google Shape;281;p4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2" name="Google Shape;282;p49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49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286" name="Google Shape;286;p5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87" name="Google Shape;287;p5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0" name="Google Shape;290;p51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SECTION_HEADER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" name="Google Shape;293;p5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94" name="Google Shape;294;p52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7" name="Google Shape;297;p53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8" name="Google Shape;298;p5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9" name="Google Shape;299;p53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00" name="Google Shape;300;p53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TITLE_ONLY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03" name="Google Shape;303;p54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304" name="Google Shape;304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7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body" idx="1"/>
          </p:nvPr>
        </p:nvSpPr>
        <p:spPr>
          <a:xfrm>
            <a:off x="3900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65100" y="4290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3" name="Google Shape;33;p6"/>
          <p:cNvSpPr txBox="1"/>
          <p:nvPr>
            <p:ph type="body" idx="2"/>
          </p:nvPr>
        </p:nvSpPr>
        <p:spPr>
          <a:xfrm>
            <a:off x="63123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6095984" y="1500267"/>
            <a:ext cx="12400" cy="4792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7" name="Google Shape;307;p5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08" name="Google Shape;308;p5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56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312" name="Google Shape;312;p56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p56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4" name="Google Shape;314;p5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5" name="Google Shape;315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0" y="6312233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318" name="Google Shape;318;p5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1" name="Google Shape;321;p58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22" name="Google Shape;322;p58"/>
          <p:cNvSpPr/>
          <p:nvPr/>
        </p:nvSpPr>
        <p:spPr>
          <a:xfrm rot="10800000" flipH="1">
            <a:off x="330960" y="680641"/>
            <a:ext cx="99513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29" name="Google Shape;329;p6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30" name="Google Shape;330;p6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3" name="Google Shape;333;p6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6" name="Google Shape;336;p62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37" name="Google Shape;337;p62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0" name="Google Shape;340;p63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1" name="Google Shape;341;p63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2" name="Google Shape;342;p63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5" name="Google Shape;345;p64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8" name="Google Shape;348;p65"/>
          <p:cNvSpPr txBox="1"/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9" name="Google Shape;349;p6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8" y="1983367"/>
            <a:ext cx="5270383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52" name="Google Shape;352;p66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5" name="Google Shape;355;p6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56" name="Google Shape;356;p67"/>
          <p:cNvSpPr txBox="1"/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7" name="Google Shape;357;p67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58" name="Google Shape;358;p67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8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61" name="Google Shape;361;p6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 txBox="1"/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4" name="Google Shape;364;p69"/>
          <p:cNvSpPr txBox="1"/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65" name="Google Shape;365;p6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body" idx="1"/>
          </p:nvPr>
        </p:nvSpPr>
        <p:spPr>
          <a:xfrm>
            <a:off x="415600" y="1852800"/>
            <a:ext cx="45368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9pPr>
          </a:lstStyle>
          <a:p/>
        </p:txBody>
      </p:sp>
      <p:sp>
        <p:nvSpPr>
          <p:cNvPr id="42" name="Google Shape;42;p8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341467" y="1807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9pPr>
          </a:lstStyle>
          <a:p/>
        </p:txBody>
      </p:sp>
      <p:sp>
        <p:nvSpPr>
          <p:cNvPr id="46" name="Google Shape;46;p9"/>
          <p:cNvSpPr txBox="1"/>
          <p:nvPr>
            <p:ph type="subTitle" idx="1"/>
          </p:nvPr>
        </p:nvSpPr>
        <p:spPr>
          <a:xfrm>
            <a:off x="341467" y="3900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47" name="Google Shape;47;p9"/>
          <p:cNvSpPr txBox="1"/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4"/>
            <a:ext cx="473967" cy="47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  <a:defRPr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body" idx="1"/>
          </p:nvPr>
        </p:nvSpPr>
        <p:spPr>
          <a:xfrm>
            <a:off x="844551" y="1574800"/>
            <a:ext cx="10502800" cy="4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6" name="Google Shape;56;p11" descr="A picture containing text, clock, clipart&#10;&#10;Description automatically generated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1764700" y="6430280"/>
            <a:ext cx="355475" cy="355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  <a:defRPr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 panose="02000000000000000000"/>
              <a:buNone/>
              <a:defRPr sz="27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 panose="02000000000000000000"/>
              <a:buChar char="●"/>
              <a:defRPr sz="2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9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5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hyperlink" Target="https://internal.shub.us/logistics/dashboard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7.GIF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5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1.png"/><Relationship Id="rId2" Type="http://schemas.openxmlformats.org/officeDocument/2006/relationships/hyperlink" Target="http://drive.google.com/file/d/10whUMmjx_jcvRp_kkLBVppweYl-3EnTf/view" TargetMode="External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30.png"/><Relationship Id="rId2" Type="http://schemas.openxmlformats.org/officeDocument/2006/relationships/image" Target="../media/image58.png"/><Relationship Id="rId1" Type="http://schemas.openxmlformats.org/officeDocument/2006/relationships/image" Target="../media/image27.GIF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2.jpeg"/><Relationship Id="rId2" Type="http://schemas.openxmlformats.org/officeDocument/2006/relationships/hyperlink" Target="http://drive.google.com/file/d/1JFbVoGSzYCidML-H8n93n4X8gAUoIPd5/view" TargetMode="External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5.xml"/><Relationship Id="rId6" Type="http://schemas.openxmlformats.org/officeDocument/2006/relationships/image" Target="../media/image7.png"/><Relationship Id="rId5" Type="http://schemas.openxmlformats.org/officeDocument/2006/relationships/slide" Target="slide53.xml"/><Relationship Id="rId4" Type="http://schemas.openxmlformats.org/officeDocument/2006/relationships/image" Target="../media/image6.png"/><Relationship Id="rId3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1.png"/><Relationship Id="rId2" Type="http://schemas.openxmlformats.org/officeDocument/2006/relationships/hyperlink" Target="http://drive.google.com/file/d/1QDr4SmVB0bpYlPi5Wxi9vbGNwc4hWWsj/view" TargetMode="Externa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54.xml"/><Relationship Id="rId5" Type="http://schemas.openxmlformats.org/officeDocument/2006/relationships/hyperlink" Target="https://app.intercom.com/a/inbox/v2axofpf/inbox/team/5270819/conversation/189972000752199?view=List" TargetMode="External"/><Relationship Id="rId4" Type="http://schemas.openxmlformats.org/officeDocument/2006/relationships/image" Target="../media/image68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team/5270819/conversation/189972000752199?view=List" TargetMode="External"/><Relationship Id="rId3" Type="http://schemas.openxmlformats.org/officeDocument/2006/relationships/image" Target="../media/image68.png"/><Relationship Id="rId2" Type="http://schemas.openxmlformats.org/officeDocument/2006/relationships/image" Target="../media/image83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54.xml"/><Relationship Id="rId5" Type="http://schemas.openxmlformats.org/officeDocument/2006/relationships/hyperlink" Target="https://app.intercom.com/a/inbox/v2axofpf/inbox/team/5270819/conversation/189972000750773?view=List" TargetMode="External"/><Relationship Id="rId4" Type="http://schemas.openxmlformats.org/officeDocument/2006/relationships/hyperlink" Target="https://form.jotform.com/221042052385445" TargetMode="External"/><Relationship Id="rId3" Type="http://schemas.openxmlformats.org/officeDocument/2006/relationships/image" Target="../media/image68.png"/><Relationship Id="rId2" Type="http://schemas.openxmlformats.org/officeDocument/2006/relationships/image" Target="../media/image84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team/5270819/conversation/189972000756894?view=List" TargetMode="External"/><Relationship Id="rId3" Type="http://schemas.openxmlformats.org/officeDocument/2006/relationships/image" Target="../media/image68.png"/><Relationship Id="rId2" Type="http://schemas.openxmlformats.org/officeDocument/2006/relationships/image" Target="../media/image85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7" Type="http://schemas.openxmlformats.org/officeDocument/2006/relationships/slideLayout" Target="../slideLayouts/slideLayout54.xml"/><Relationship Id="rId6" Type="http://schemas.openxmlformats.org/officeDocument/2006/relationships/hyperlink" Target="https://app.intercom.com/a/inbox/v2axofpf/inbox/team/5270819/conversation/189972000751367?view=List" TargetMode="External"/><Relationship Id="rId5" Type="http://schemas.openxmlformats.org/officeDocument/2006/relationships/hyperlink" Target="https://form.jotform.com/212792454288061" TargetMode="External"/><Relationship Id="rId4" Type="http://schemas.openxmlformats.org/officeDocument/2006/relationships/hyperlink" Target="https://form.jotform.com/StoreHub/BQRCollateralRequest" TargetMode="External"/><Relationship Id="rId3" Type="http://schemas.openxmlformats.org/officeDocument/2006/relationships/image" Target="../media/image68.png"/><Relationship Id="rId2" Type="http://schemas.openxmlformats.org/officeDocument/2006/relationships/image" Target="../media/image86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14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GIF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3.xml"/><Relationship Id="rId8" Type="http://schemas.openxmlformats.org/officeDocument/2006/relationships/slideLayout" Target="../slideLayouts/slideLayout54.xml"/><Relationship Id="rId7" Type="http://schemas.openxmlformats.org/officeDocument/2006/relationships/image" Target="../media/image14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87.GIF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image" Target="../media/image14.pn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hyperlink" Target="mailto:beeporder@storehub.com" TargetMode="Externa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87.GIF"/><Relationship Id="rId10" Type="http://schemas.openxmlformats.org/officeDocument/2006/relationships/notesSlide" Target="../notesSlides/notesSlide44.xml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5.xml"/><Relationship Id="rId8" Type="http://schemas.openxmlformats.org/officeDocument/2006/relationships/slideLayout" Target="../slideLayouts/slideLayout54.xml"/><Relationship Id="rId7" Type="http://schemas.openxmlformats.org/officeDocument/2006/relationships/image" Target="../media/image14.png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87.GIF"/><Relationship Id="rId1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6.xml"/><Relationship Id="rId8" Type="http://schemas.openxmlformats.org/officeDocument/2006/relationships/slideLayout" Target="../slideLayouts/slideLayout54.xml"/><Relationship Id="rId7" Type="http://schemas.openxmlformats.org/officeDocument/2006/relationships/image" Target="../media/image14.png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87.GIF"/><Relationship Id="rId1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7.xml"/><Relationship Id="rId8" Type="http://schemas.openxmlformats.org/officeDocument/2006/relationships/slideLayout" Target="../slideLayouts/slideLayout54.xml"/><Relationship Id="rId7" Type="http://schemas.openxmlformats.org/officeDocument/2006/relationships/image" Target="../media/image14.png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hyperlink" Target="https://docs.google.com/spreadsheets/d/1MrzmTaiw6VoOBHQChJlCtPJrW774mb47Ykflf-N7Adc/edit?usp=sharing" TargetMode="External"/><Relationship Id="rId3" Type="http://schemas.openxmlformats.org/officeDocument/2006/relationships/image" Target="../media/image107.png"/><Relationship Id="rId2" Type="http://schemas.openxmlformats.org/officeDocument/2006/relationships/image" Target="../media/image87.GIF"/><Relationship Id="rId1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14.png"/><Relationship Id="rId3" Type="http://schemas.openxmlformats.org/officeDocument/2006/relationships/hyperlink" Target="https://form.jotform.com/212792454288061" TargetMode="External"/><Relationship Id="rId2" Type="http://schemas.openxmlformats.org/officeDocument/2006/relationships/image" Target="../media/image110.png"/><Relationship Id="rId1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45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5.png"/><Relationship Id="rId2" Type="http://schemas.openxmlformats.org/officeDocument/2006/relationships/image" Target="../media/image111.png"/><Relationship Id="rId1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5.png"/><Relationship Id="rId2" Type="http://schemas.openxmlformats.org/officeDocument/2006/relationships/image" Target="../media/image112.png"/><Relationship Id="rId1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5.png"/><Relationship Id="rId2" Type="http://schemas.openxmlformats.org/officeDocument/2006/relationships/image" Target="../media/image113.png"/><Relationship Id="rId1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119.jpe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36.xml"/><Relationship Id="rId5" Type="http://schemas.openxmlformats.org/officeDocument/2006/relationships/hyperlink" Target="https://storehub.workplace.com/groups/281723943089068" TargetMode="External"/><Relationship Id="rId4" Type="http://schemas.openxmlformats.org/officeDocument/2006/relationships/image" Target="../media/image117.png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126.png"/><Relationship Id="rId7" Type="http://schemas.openxmlformats.org/officeDocument/2006/relationships/image" Target="../media/image117.png"/><Relationship Id="rId6" Type="http://schemas.openxmlformats.org/officeDocument/2006/relationships/image" Target="../media/image65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3" Type="http://schemas.openxmlformats.org/officeDocument/2006/relationships/image" Target="../media/image64.png"/><Relationship Id="rId2" Type="http://schemas.openxmlformats.org/officeDocument/2006/relationships/image" Target="../media/image123.png"/><Relationship Id="rId13" Type="http://schemas.openxmlformats.org/officeDocument/2006/relationships/notesSlide" Target="../notesSlides/notesSlide56.x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128.jpeg"/><Relationship Id="rId10" Type="http://schemas.openxmlformats.org/officeDocument/2006/relationships/image" Target="../media/image127.jpeg"/><Relationship Id="rId1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8.png"/><Relationship Id="rId1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9.xml"/><Relationship Id="rId6" Type="http://schemas.openxmlformats.org/officeDocument/2006/relationships/slideLayout" Target="../slideLayouts/slideLayout3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hyperlink" Target="https://l.workplace.com/l.php?u=https%3A%2F%2Fstorehub.lightning.force.com%2Fone%2Fone.app%23eyJjb21wb25lbnREZWYiOiJkZXNrdG9wRGFzaGJvYXJkczpkYXNoYm9hcmQiLCJhdHRyaWJ1dGVzIjp7ImRhc2hib2FyZElkIjoiMDFaQTcwMDAwMDA1amU2TUFBIiwiZGlzcGxheU1vZGUiOiJlZGl0In0sInN0YXRlIjp7fX0%253D&amp;h=AT1oHV38KzkfHUbhvksC7vGvwX0kihFbFolAbX_kfTTXWCHVDKfQr7ZZuEHqBxgImid-_Al9VXR3ol1eVy8NePHdPeAUt65d-VGBsNlt04h65Do5dsrCQFiNcuQXp7JwEMKLoDLA2NN-B7YBw2qAhRuK9xf-LbTgvxU6S-cG4NQ&amp;__tn__=-UK-R&amp;c%5B0%5D=AT13f9aWHNavYuYl0HzFT5b3sbUc_gin9JTSivHBYJsro0O7GNQeG48t9uAtWIPNjYSzJ5DKyAIQD9DhILnSa0x2aDOyxle80AUGaW4BvMGALXxzTGmFd9q6Vh0zYMwDUDK2Qf2xRNwjTiZLpoDl0qPvcuVlbyTr_1ywIjM" TargetMode="External"/><Relationship Id="rId2" Type="http://schemas.openxmlformats.org/officeDocument/2006/relationships/image" Target="../media/image117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19.jpeg"/><Relationship Id="rId1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132.GIF"/><Relationship Id="rId2" Type="http://schemas.openxmlformats.org/officeDocument/2006/relationships/image" Target="../media/image119.jpeg"/><Relationship Id="rId1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3.png"/><Relationship Id="rId2" Type="http://schemas.openxmlformats.org/officeDocument/2006/relationships/image" Target="../media/image134.jpeg"/><Relationship Id="rId1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hyperlink" Target="https://storehub.sg.larksuite.com/wiki/IIFUwzrhUieaJok2fzhlmh4Lgef?from=from_copylink" TargetMode="External"/><Relationship Id="rId1" Type="http://schemas.openxmlformats.org/officeDocument/2006/relationships/hyperlink" Target="https://care.storehub.com/en/" TargetMode="Externa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Basic Tools </a:t>
            </a:r>
            <a:r>
              <a:rPr lang="en-US"/>
              <a:t>and Supply Chain</a:t>
            </a:r>
            <a:endParaRPr lang="en-US"/>
          </a:p>
        </p:txBody>
      </p:sp>
      <p:sp>
        <p:nvSpPr>
          <p:cNvPr id="373" name="Google Shape;373;p71"/>
          <p:cNvSpPr txBox="1"/>
          <p:nvPr/>
        </p:nvSpPr>
        <p:spPr>
          <a:xfrm>
            <a:off x="415700" y="2754789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 panose="020B0604020202020204"/>
              <a:buNone/>
            </a:pPr>
            <a:r>
              <a:rPr lang="en-US" sz="3335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Mechanism</a:t>
            </a:r>
            <a:endParaRPr sz="3335" b="1" i="0" u="none" strike="noStrike" cap="none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74" name="Google Shape;374;p71"/>
          <p:cNvSpPr txBox="1"/>
          <p:nvPr/>
        </p:nvSpPr>
        <p:spPr>
          <a:xfrm>
            <a:off x="11643302" y="6464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80"/>
          <p:cNvPicPr preferRelativeResize="0"/>
          <p:nvPr/>
        </p:nvPicPr>
        <p:blipFill rotWithShape="1">
          <a:blip r:embed="rId1"/>
          <a:srcRect t="14700" b="14700"/>
          <a:stretch>
            <a:fillRect/>
          </a:stretch>
        </p:blipFill>
        <p:spPr>
          <a:xfrm>
            <a:off x="-1" y="-13447"/>
            <a:ext cx="12205447" cy="498885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80"/>
          <p:cNvSpPr txBox="1"/>
          <p:nvPr/>
        </p:nvSpPr>
        <p:spPr>
          <a:xfrm>
            <a:off x="338404" y="515868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26" name="Google Shape;526;p8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/>
          <p:nvPr/>
        </p:nvSpPr>
        <p:spPr>
          <a:xfrm>
            <a:off x="7446034" y="1944127"/>
            <a:ext cx="39480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Links:</a:t>
            </a:r>
            <a:endParaRPr lang="en-US" sz="1400"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sng" strike="noStrike" cap="none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https://internal.shub.us/logistics/dashboard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32" name="Google Shape;532;p81" descr="Arrow GI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5329121" y="3306675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81" descr="Arrow GI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15858" y="4831628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81" descr="logo"/>
          <p:cNvPicPr preferRelativeResize="0"/>
          <p:nvPr/>
        </p:nvPicPr>
        <p:blipFill rotWithShape="1">
          <a:blip r:embed="rId3"/>
          <a:srcRect t="29925" b="31009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1"/>
          <p:cNvSpPr/>
          <p:nvPr/>
        </p:nvSpPr>
        <p:spPr>
          <a:xfrm>
            <a:off x="10911106" y="486549"/>
            <a:ext cx="745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36" name="Google Shape;536;p81"/>
          <p:cNvPicPr preferRelativeResize="0"/>
          <p:nvPr/>
        </p:nvPicPr>
        <p:blipFill rotWithShape="1">
          <a:blip r:embed="rId4"/>
          <a:srcRect l="17392" t="5435" r="12449" b="44826"/>
          <a:stretch>
            <a:fillRect/>
          </a:stretch>
        </p:blipFill>
        <p:spPr>
          <a:xfrm>
            <a:off x="4268290" y="1513436"/>
            <a:ext cx="2761629" cy="16532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537" name="Google Shape;537;p81"/>
          <p:cNvGrpSpPr/>
          <p:nvPr/>
        </p:nvGrpSpPr>
        <p:grpSpPr>
          <a:xfrm>
            <a:off x="317131" y="1844203"/>
            <a:ext cx="3180879" cy="3248986"/>
            <a:chOff x="886519" y="1051560"/>
            <a:chExt cx="2873164" cy="3096927"/>
          </a:xfrm>
        </p:grpSpPr>
        <p:sp>
          <p:nvSpPr>
            <p:cNvPr id="538" name="Google Shape;538;p81"/>
            <p:cNvSpPr/>
            <p:nvPr/>
          </p:nvSpPr>
          <p:spPr>
            <a:xfrm>
              <a:off x="1265207" y="2639835"/>
              <a:ext cx="2494476" cy="1508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EF860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9" name="Google Shape;539;p81"/>
            <p:cNvSpPr/>
            <p:nvPr/>
          </p:nvSpPr>
          <p:spPr>
            <a:xfrm>
              <a:off x="886519" y="1051560"/>
              <a:ext cx="2560063" cy="2064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FF9418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0" name="Google Shape;540;p81"/>
            <p:cNvSpPr/>
            <p:nvPr/>
          </p:nvSpPr>
          <p:spPr>
            <a:xfrm>
              <a:off x="1265138" y="2041799"/>
              <a:ext cx="2494530" cy="1760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541" name="Google Shape;541;p81"/>
            <p:cNvSpPr txBox="1"/>
            <p:nvPr/>
          </p:nvSpPr>
          <p:spPr>
            <a:xfrm>
              <a:off x="1413570" y="1594350"/>
              <a:ext cx="1749892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Functions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2" name="Google Shape;542;p81"/>
            <p:cNvSpPr txBox="1"/>
            <p:nvPr/>
          </p:nvSpPr>
          <p:spPr>
            <a:xfrm>
              <a:off x="1384680" y="2137778"/>
              <a:ext cx="2250000" cy="18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Create Temp. Employee Access</a:t>
              </a:r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Transferring</a:t>
              </a: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Ownership</a:t>
              </a:r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Tag Management </a:t>
              </a: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543" name="Google Shape;543;p81" descr="Bullseye with solid fill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89234" y="1158190"/>
              <a:ext cx="395446" cy="3954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4" name="Google Shape;544;p81"/>
          <p:cNvPicPr preferRelativeResize="0"/>
          <p:nvPr/>
        </p:nvPicPr>
        <p:blipFill rotWithShape="1">
          <a:blip r:embed="rId6"/>
          <a:srcRect b="28941"/>
          <a:stretch>
            <a:fillRect/>
          </a:stretch>
        </p:blipFill>
        <p:spPr>
          <a:xfrm>
            <a:off x="4082353" y="3737457"/>
            <a:ext cx="3133505" cy="251238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45" name="Google Shape;545;p81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46" name="Google Shape;546;p81"/>
          <p:cNvCxnSpPr/>
          <p:nvPr/>
        </p:nvCxnSpPr>
        <p:spPr>
          <a:xfrm>
            <a:off x="3883152" y="1360930"/>
            <a:ext cx="0" cy="512453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547" name="Google Shape;547;p81"/>
          <p:cNvSpPr/>
          <p:nvPr/>
        </p:nvSpPr>
        <p:spPr>
          <a:xfrm>
            <a:off x="7029919" y="1507220"/>
            <a:ext cx="312713" cy="1659441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48" name="Google Shape;548;p81" descr="Graphical user interface, table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830596" y="3830602"/>
            <a:ext cx="4145646" cy="2326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49" name="Google Shape;549;p81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50" name="Google Shape;550;p81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1" name="Google Shape;551;p81"/>
          <p:cNvSpPr txBox="1"/>
          <p:nvPr/>
        </p:nvSpPr>
        <p:spPr>
          <a:xfrm>
            <a:off x="3883154" y="991619"/>
            <a:ext cx="193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82" descr="logo"/>
          <p:cNvPicPr preferRelativeResize="0"/>
          <p:nvPr/>
        </p:nvPicPr>
        <p:blipFill rotWithShape="1">
          <a:blip r:embed="rId1"/>
          <a:srcRect t="29925" b="31009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2"/>
          <p:cNvSpPr/>
          <p:nvPr/>
        </p:nvSpPr>
        <p:spPr>
          <a:xfrm>
            <a:off x="10911106" y="486549"/>
            <a:ext cx="745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58" name="Google Shape;558;p8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9" name="Google Shape;559;p82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Temporary Employee Access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60" name="Google Shape;560;p82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61" name="Google Shape;561;p82"/>
          <p:cNvPicPr preferRelativeResize="0"/>
          <p:nvPr/>
        </p:nvPicPr>
        <p:blipFill rotWithShape="1">
          <a:blip r:embed="rId2"/>
          <a:srcRect l="2035" r="12807"/>
          <a:stretch>
            <a:fillRect/>
          </a:stretch>
        </p:blipFill>
        <p:spPr>
          <a:xfrm>
            <a:off x="3821774" y="1178850"/>
            <a:ext cx="2962251" cy="2271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62" name="Google Shape;562;p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43975" y="2328650"/>
            <a:ext cx="5145026" cy="411032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3" name="Google Shape;563;p82"/>
          <p:cNvSpPr/>
          <p:nvPr/>
        </p:nvSpPr>
        <p:spPr>
          <a:xfrm>
            <a:off x="5374450" y="2170600"/>
            <a:ext cx="1001100" cy="177900"/>
          </a:xfrm>
          <a:prstGeom prst="rect">
            <a:avLst/>
          </a:prstGeom>
          <a:noFill/>
          <a:ln w="9525" cap="flat" cmpd="sng">
            <a:solidFill>
              <a:srgbClr val="EF8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4" name="Google Shape;564;p82"/>
          <p:cNvCxnSpPr>
            <a:stCxn id="563" idx="2"/>
            <a:endCxn id="562" idx="1"/>
          </p:cNvCxnSpPr>
          <p:nvPr/>
        </p:nvCxnSpPr>
        <p:spPr>
          <a:xfrm rot="-5400000" flipH="1">
            <a:off x="5191900" y="3031600"/>
            <a:ext cx="2035200" cy="6690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5" name="Google Shape;565;p82"/>
          <p:cNvSpPr/>
          <p:nvPr/>
        </p:nvSpPr>
        <p:spPr>
          <a:xfrm>
            <a:off x="383600" y="2407150"/>
            <a:ext cx="3012600" cy="1917900"/>
          </a:xfrm>
          <a:prstGeom prst="roundRect">
            <a:avLst>
              <a:gd name="adj" fmla="val 16667"/>
            </a:avLst>
          </a:prstGeom>
          <a:solidFill>
            <a:srgbClr val="FCFFFF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82"/>
          <p:cNvSpPr txBox="1"/>
          <p:nvPr/>
        </p:nvSpPr>
        <p:spPr>
          <a:xfrm>
            <a:off x="453800" y="2534950"/>
            <a:ext cx="2872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Submit an IST to request temporary access to the Merchant BackOffice for their work.</a:t>
            </a:r>
            <a:b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request requests will be approved by your coaches.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" name="Google Shape;567;p82"/>
          <p:cNvSpPr/>
          <p:nvPr/>
        </p:nvSpPr>
        <p:spPr>
          <a:xfrm>
            <a:off x="1094650" y="2170600"/>
            <a:ext cx="1581300" cy="318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</a:t>
            </a:r>
            <a:endParaRPr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83" descr="logo"/>
          <p:cNvPicPr preferRelativeResize="0"/>
          <p:nvPr/>
        </p:nvPicPr>
        <p:blipFill rotWithShape="1">
          <a:blip r:embed="rId1"/>
          <a:srcRect t="29924" b="31010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3"/>
          <p:cNvSpPr/>
          <p:nvPr/>
        </p:nvSpPr>
        <p:spPr>
          <a:xfrm>
            <a:off x="10911106" y="486549"/>
            <a:ext cx="7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4" name="Google Shape;574;p83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5" name="Google Shape;575;p83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Delete Account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6" name="Google Shape;576;p83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7" name="Google Shape;577;p8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4175" y="1388075"/>
            <a:ext cx="8679249" cy="3058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8" name="Google Shape;578;p83"/>
          <p:cNvSpPr/>
          <p:nvPr/>
        </p:nvSpPr>
        <p:spPr>
          <a:xfrm>
            <a:off x="440375" y="4844100"/>
            <a:ext cx="7030200" cy="1565400"/>
          </a:xfrm>
          <a:prstGeom prst="roundRect">
            <a:avLst>
              <a:gd name="adj" fmla="val 16667"/>
            </a:avLst>
          </a:prstGeom>
          <a:solidFill>
            <a:srgbClr val="FCFFFF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83"/>
          <p:cNvSpPr txBox="1"/>
          <p:nvPr/>
        </p:nvSpPr>
        <p:spPr>
          <a:xfrm>
            <a:off x="484175" y="5211300"/>
            <a:ext cx="6519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Submit an IST to 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delete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 account for situations if merchants: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○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Inserted wrong business name.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○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Wants to reset account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80" name="Google Shape;580;p83"/>
          <p:cNvSpPr/>
          <p:nvPr/>
        </p:nvSpPr>
        <p:spPr>
          <a:xfrm>
            <a:off x="3071475" y="4638550"/>
            <a:ext cx="1581300" cy="318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</a:t>
            </a:r>
            <a:endParaRPr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84" descr="logo"/>
          <p:cNvPicPr preferRelativeResize="0"/>
          <p:nvPr/>
        </p:nvPicPr>
        <p:blipFill rotWithShape="1">
          <a:blip r:embed="rId1"/>
          <a:srcRect t="29924" b="31010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4"/>
          <p:cNvSpPr/>
          <p:nvPr/>
        </p:nvSpPr>
        <p:spPr>
          <a:xfrm>
            <a:off x="10911106" y="486549"/>
            <a:ext cx="7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87" name="Google Shape;587;p84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8" name="Google Shape;588;p84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Transfer Ownership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89" name="Google Shape;589;p84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90" name="Google Shape;590;p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5725" y="1200350"/>
            <a:ext cx="7148950" cy="3699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1" name="Google Shape;591;p84"/>
          <p:cNvSpPr/>
          <p:nvPr/>
        </p:nvSpPr>
        <p:spPr>
          <a:xfrm>
            <a:off x="440375" y="5315350"/>
            <a:ext cx="6070500" cy="1158300"/>
          </a:xfrm>
          <a:prstGeom prst="roundRect">
            <a:avLst>
              <a:gd name="adj" fmla="val 16667"/>
            </a:avLst>
          </a:prstGeom>
          <a:solidFill>
            <a:srgbClr val="FCFFFF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84"/>
          <p:cNvSpPr txBox="1"/>
          <p:nvPr/>
        </p:nvSpPr>
        <p:spPr>
          <a:xfrm>
            <a:off x="508625" y="5835575"/>
            <a:ext cx="593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Submit an IST if merchants wants to transfer ownership to another merchant.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93" name="Google Shape;593;p84"/>
          <p:cNvSpPr/>
          <p:nvPr/>
        </p:nvSpPr>
        <p:spPr>
          <a:xfrm>
            <a:off x="2684975" y="5122200"/>
            <a:ext cx="1581300" cy="318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</a:t>
            </a:r>
            <a:endParaRPr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99" name="Google Shape;599;p85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85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4592" y="701475"/>
            <a:ext cx="3677784" cy="43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8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21087" y="388223"/>
            <a:ext cx="6497077" cy="478230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5"/>
          <p:cNvSpPr txBox="1"/>
          <p:nvPr/>
        </p:nvSpPr>
        <p:spPr>
          <a:xfrm>
            <a:off x="719400" y="5663925"/>
            <a:ext cx="665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Sales/</a:t>
            </a:r>
            <a:r>
              <a:rPr lang="en-US" sz="200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Success/Care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6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6"/>
          <p:cNvSpPr txBox="1"/>
          <p:nvPr/>
        </p:nvSpPr>
        <p:spPr>
          <a:xfrm>
            <a:off x="806154" y="5490764"/>
            <a:ext cx="31486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https://storehub.my.salesforce.com/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09" name="Google Shape;609;p8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3888" y="1485862"/>
            <a:ext cx="2653153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10" name="Google Shape;610;p8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08660" y="1505699"/>
            <a:ext cx="2653153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11" name="Google Shape;611;p86" descr="Graphical user interface, application&#10;&#10;Description automatically generated"/>
          <p:cNvPicPr preferRelativeResize="0"/>
          <p:nvPr/>
        </p:nvPicPr>
        <p:blipFill rotWithShape="1">
          <a:blip r:embed="rId4"/>
          <a:srcRect t="7904" b="3723"/>
          <a:stretch>
            <a:fillRect/>
          </a:stretch>
        </p:blipFill>
        <p:spPr>
          <a:xfrm>
            <a:off x="8363433" y="1505699"/>
            <a:ext cx="2636409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12" name="Google Shape;612;p86"/>
          <p:cNvSpPr txBox="1"/>
          <p:nvPr/>
        </p:nvSpPr>
        <p:spPr>
          <a:xfrm>
            <a:off x="5030181" y="5362972"/>
            <a:ext cx="2131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Verify authentication by downloading Salesforce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3" name="Google Shape;613;p86"/>
          <p:cNvSpPr txBox="1"/>
          <p:nvPr/>
        </p:nvSpPr>
        <p:spPr>
          <a:xfrm>
            <a:off x="8862776" y="5370666"/>
            <a:ext cx="16377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approve on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4" name="Google Shape;614;p86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15" name="Google Shape;615;p86" descr="Arrow GIF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87868" y="3266979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6" descr="Arrow GIF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42640" y="3266979"/>
            <a:ext cx="639965" cy="32404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86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Login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18" name="Google Shape;618;p86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87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2183" y="1182642"/>
            <a:ext cx="9927633" cy="265821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25" name="Google Shape;625;p87"/>
          <p:cNvSpPr/>
          <p:nvPr/>
        </p:nvSpPr>
        <p:spPr>
          <a:xfrm>
            <a:off x="1568383" y="4041144"/>
            <a:ext cx="1689100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Intro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6" name="Google Shape;626;p87"/>
          <p:cNvSpPr/>
          <p:nvPr/>
        </p:nvSpPr>
        <p:spPr>
          <a:xfrm>
            <a:off x="1568378" y="4041144"/>
            <a:ext cx="226019" cy="2482978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27" name="Google Shape;627;p87"/>
          <p:cNvSpPr/>
          <p:nvPr/>
        </p:nvSpPr>
        <p:spPr>
          <a:xfrm>
            <a:off x="8708506" y="4041144"/>
            <a:ext cx="1689100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Used by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8" name="Google Shape;628;p87"/>
          <p:cNvSpPr/>
          <p:nvPr/>
        </p:nvSpPr>
        <p:spPr>
          <a:xfrm>
            <a:off x="8708501" y="4041144"/>
            <a:ext cx="226019" cy="2482977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29" name="Google Shape;629;p87"/>
          <p:cNvSpPr/>
          <p:nvPr/>
        </p:nvSpPr>
        <p:spPr>
          <a:xfrm>
            <a:off x="5226352" y="4041144"/>
            <a:ext cx="1583888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Function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0" name="Google Shape;630;p87"/>
          <p:cNvSpPr/>
          <p:nvPr/>
        </p:nvSpPr>
        <p:spPr>
          <a:xfrm>
            <a:off x="5226345" y="4041144"/>
            <a:ext cx="226019" cy="2482978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1" name="Google Shape;631;p87"/>
          <p:cNvSpPr txBox="1"/>
          <p:nvPr/>
        </p:nvSpPr>
        <p:spPr>
          <a:xfrm>
            <a:off x="1794399" y="4874638"/>
            <a:ext cx="31710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Managing merchant’s StoreHub journey 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 &gt; Won &gt; Onboarding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2" name="Google Shape;632;p87"/>
          <p:cNvSpPr txBox="1"/>
          <p:nvPr/>
        </p:nvSpPr>
        <p:spPr>
          <a:xfrm>
            <a:off x="8934526" y="4915275"/>
            <a:ext cx="2125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Team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Success Team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Team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3" name="Google Shape;633;p87"/>
          <p:cNvSpPr txBox="1"/>
          <p:nvPr/>
        </p:nvSpPr>
        <p:spPr>
          <a:xfrm>
            <a:off x="5452369" y="4878904"/>
            <a:ext cx="21660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Qualifying leads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information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Onboarding schedule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Hardware tracking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4" name="Google Shape;634;p87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35" name="Google Shape;635;p87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36" name="Google Shape;636;p87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8"/>
          <p:cNvSpPr/>
          <p:nvPr/>
        </p:nvSpPr>
        <p:spPr>
          <a:xfrm>
            <a:off x="6906825" y="1575525"/>
            <a:ext cx="2883000" cy="12510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42" name="Google Shape;642;p88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8"/>
          <p:cNvPicPr preferRelativeResize="0"/>
          <p:nvPr/>
        </p:nvPicPr>
        <p:blipFill rotWithShape="1">
          <a:blip r:embed="rId2"/>
          <a:srcRect l="4247" r="31102" b="6768"/>
          <a:stretch>
            <a:fillRect/>
          </a:stretch>
        </p:blipFill>
        <p:spPr>
          <a:xfrm>
            <a:off x="569025" y="1847438"/>
            <a:ext cx="5512500" cy="353924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44" name="Google Shape;644;p88"/>
          <p:cNvSpPr/>
          <p:nvPr/>
        </p:nvSpPr>
        <p:spPr>
          <a:xfrm>
            <a:off x="6906825" y="1526075"/>
            <a:ext cx="2883000" cy="119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Input : 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name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45" name="Google Shape;645;p88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6" name="Google Shape;646;p88"/>
          <p:cNvSpPr txBox="1"/>
          <p:nvPr/>
        </p:nvSpPr>
        <p:spPr>
          <a:xfrm>
            <a:off x="0" y="6519851"/>
            <a:ext cx="7390151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47" name="Google Shape;647;p88"/>
          <p:cNvSpPr/>
          <p:nvPr/>
        </p:nvSpPr>
        <p:spPr>
          <a:xfrm>
            <a:off x="2265075" y="1933463"/>
            <a:ext cx="28830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648" name="Google Shape;648;p88"/>
          <p:cNvCxnSpPr/>
          <p:nvPr/>
        </p:nvCxnSpPr>
        <p:spPr>
          <a:xfrm flipH="1">
            <a:off x="5148073" y="2105063"/>
            <a:ext cx="1749000" cy="162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88"/>
          <p:cNvSpPr/>
          <p:nvPr/>
        </p:nvSpPr>
        <p:spPr>
          <a:xfrm>
            <a:off x="1660175" y="3054213"/>
            <a:ext cx="3487800" cy="18900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650" name="Google Shape;650;p88"/>
          <p:cNvCxnSpPr>
            <a:stCxn id="649" idx="3"/>
            <a:endCxn id="651" idx="1"/>
          </p:cNvCxnSpPr>
          <p:nvPr/>
        </p:nvCxnSpPr>
        <p:spPr>
          <a:xfrm>
            <a:off x="5147975" y="3999213"/>
            <a:ext cx="1758900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1" name="Google Shape;651;p88"/>
          <p:cNvSpPr/>
          <p:nvPr/>
        </p:nvSpPr>
        <p:spPr>
          <a:xfrm>
            <a:off x="6906825" y="2912623"/>
            <a:ext cx="4725900" cy="217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2" name="Google Shape;652;p88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(cont.)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53" name="Google Shape;653;p88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4" name="Google Shape;654;p88"/>
          <p:cNvSpPr txBox="1"/>
          <p:nvPr/>
        </p:nvSpPr>
        <p:spPr>
          <a:xfrm>
            <a:off x="6950625" y="3088996"/>
            <a:ext cx="46383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Salesforce Objects:</a:t>
            </a: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New Lead (Qualified/Unqualified)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Opportunity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Meeting Completed by BC (Won/Lost)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Overview of merchant’s Account Details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Contact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Merchant’s Contact Info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9"/>
          <p:cNvSpPr/>
          <p:nvPr/>
        </p:nvSpPr>
        <p:spPr>
          <a:xfrm>
            <a:off x="1367863" y="1463675"/>
            <a:ext cx="5744100" cy="95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60" name="Google Shape;660;p89"/>
          <p:cNvPicPr preferRelativeResize="0"/>
          <p:nvPr/>
        </p:nvPicPr>
        <p:blipFill rotWithShape="1">
          <a:blip r:embed="rId1"/>
          <a:srcRect t="4223" r="12785" b="50116"/>
          <a:stretch>
            <a:fillRect/>
          </a:stretch>
        </p:blipFill>
        <p:spPr>
          <a:xfrm>
            <a:off x="920638" y="2641925"/>
            <a:ext cx="9936574" cy="802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61" name="Google Shape;661;p89"/>
          <p:cNvPicPr preferRelativeResize="0"/>
          <p:nvPr/>
        </p:nvPicPr>
        <p:blipFill rotWithShape="1">
          <a:blip r:embed="rId2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9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3" name="Google Shape;663;p89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Onboarding Trainers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64" name="Google Shape;664;p89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5" name="Google Shape;665;p89"/>
          <p:cNvSpPr/>
          <p:nvPr/>
        </p:nvSpPr>
        <p:spPr>
          <a:xfrm>
            <a:off x="8877500" y="4996100"/>
            <a:ext cx="1979700" cy="3540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66" name="Google Shape;666;p89"/>
          <p:cNvCxnSpPr/>
          <p:nvPr/>
        </p:nvCxnSpPr>
        <p:spPr>
          <a:xfrm>
            <a:off x="4244538" y="2404650"/>
            <a:ext cx="3300" cy="4704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9"/>
          <p:cNvSpPr/>
          <p:nvPr/>
        </p:nvSpPr>
        <p:spPr>
          <a:xfrm>
            <a:off x="1866613" y="2905438"/>
            <a:ext cx="4746600" cy="5247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8" name="Google Shape;668;p89"/>
          <p:cNvSpPr txBox="1"/>
          <p:nvPr/>
        </p:nvSpPr>
        <p:spPr>
          <a:xfrm>
            <a:off x="3993913" y="1752275"/>
            <a:ext cx="30000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Success Manager (MSM) 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Business Consultant (BC)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69" name="Google Shape;669;p89"/>
          <p:cNvSpPr txBox="1"/>
          <p:nvPr/>
        </p:nvSpPr>
        <p:spPr>
          <a:xfrm>
            <a:off x="1430088" y="14984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Name of Assigned:</a:t>
            </a:r>
            <a:endParaRPr sz="11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CSM (Onboarding Consultant),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CME (Onboarding Executive)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70" name="Google Shape;670;p89"/>
          <p:cNvPicPr preferRelativeResize="0"/>
          <p:nvPr/>
        </p:nvPicPr>
        <p:blipFill rotWithShape="1">
          <a:blip r:embed="rId3"/>
          <a:srcRect t="7604"/>
          <a:stretch>
            <a:fillRect/>
          </a:stretch>
        </p:blipFill>
        <p:spPr>
          <a:xfrm>
            <a:off x="920650" y="3460550"/>
            <a:ext cx="9936550" cy="302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0" name="Google Shape;380;p72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81" name="Google Shape;381;p72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Directory Index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382" name="Google Shape;382;p72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3" name="Google Shape;383;p72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Mechanism</a:t>
            </a:r>
            <a:endParaRPr sz="29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84" name="Google Shape;384;p72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aphicFrame>
        <p:nvGraphicFramePr>
          <p:cNvPr id="385" name="Google Shape;385;p72"/>
          <p:cNvGraphicFramePr/>
          <p:nvPr/>
        </p:nvGraphicFramePr>
        <p:xfrm>
          <a:off x="745740" y="1537224"/>
          <a:ext cx="10700525" cy="300000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FFD17D"/>
                    </a:gs>
                    <a:gs pos="35000">
                      <a:srgbClr val="FFDCA3"/>
                    </a:gs>
                    <a:gs pos="100000">
                      <a:srgbClr val="FFF1D8"/>
                    </a:gs>
                  </a:gsLst>
                  <a:lin ang="16200038" scaled="0"/>
                </a:gradFill>
                <a:tableStyleId>{E5990992-8CDD-42C3-B311-8DD58B773D85}</a:tableStyleId>
              </a:tblPr>
              <a:tblGrid>
                <a:gridCol w="1989325"/>
                <a:gridCol w="3899775"/>
                <a:gridCol w="2136300"/>
                <a:gridCol w="2675125"/>
              </a:tblGrid>
              <a:tr h="30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Date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Updates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Version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PIC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90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90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7" name="Google Shape;677;p90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8" name="Google Shape;678;p90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79" name="Google Shape;679;p90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80" name="Google Shape;680;p9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82950" y="1233562"/>
            <a:ext cx="8834225" cy="3978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1" name="Google Shape;681;p90"/>
          <p:cNvSpPr/>
          <p:nvPr/>
        </p:nvSpPr>
        <p:spPr>
          <a:xfrm>
            <a:off x="2896300" y="4330825"/>
            <a:ext cx="10953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82" name="Google Shape;682;p90"/>
          <p:cNvSpPr/>
          <p:nvPr/>
        </p:nvSpPr>
        <p:spPr>
          <a:xfrm>
            <a:off x="8339675" y="4330825"/>
            <a:ext cx="14094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683" name="Google Shape;683;p90"/>
          <p:cNvCxnSpPr/>
          <p:nvPr/>
        </p:nvCxnSpPr>
        <p:spPr>
          <a:xfrm>
            <a:off x="3483350" y="4706413"/>
            <a:ext cx="4500" cy="9477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90"/>
          <p:cNvSpPr/>
          <p:nvPr/>
        </p:nvSpPr>
        <p:spPr>
          <a:xfrm>
            <a:off x="1893728" y="5601538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5" name="Google Shape;685;p90"/>
          <p:cNvSpPr/>
          <p:nvPr/>
        </p:nvSpPr>
        <p:spPr>
          <a:xfrm>
            <a:off x="1903475" y="5679400"/>
            <a:ext cx="3174000" cy="5247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6" name="Google Shape;686;p90"/>
          <p:cNvSpPr txBox="1"/>
          <p:nvPr/>
        </p:nvSpPr>
        <p:spPr>
          <a:xfrm>
            <a:off x="1952375" y="5736222"/>
            <a:ext cx="307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Opportunities can be found under Account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87" name="Google Shape;687;p90"/>
          <p:cNvCxnSpPr/>
          <p:nvPr/>
        </p:nvCxnSpPr>
        <p:spPr>
          <a:xfrm>
            <a:off x="9042125" y="4706413"/>
            <a:ext cx="4500" cy="9477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8" name="Google Shape;688;p90"/>
          <p:cNvSpPr/>
          <p:nvPr/>
        </p:nvSpPr>
        <p:spPr>
          <a:xfrm>
            <a:off x="7452503" y="5601538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9" name="Google Shape;689;p90"/>
          <p:cNvSpPr/>
          <p:nvPr/>
        </p:nvSpPr>
        <p:spPr>
          <a:xfrm>
            <a:off x="7462250" y="5679400"/>
            <a:ext cx="3174000" cy="5247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0" name="Google Shape;690;p90"/>
          <p:cNvSpPr txBox="1"/>
          <p:nvPr/>
        </p:nvSpPr>
        <p:spPr>
          <a:xfrm>
            <a:off x="7511150" y="5736222"/>
            <a:ext cx="307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Onboarding Pipeline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91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91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7" name="Google Shape;697;p91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Opportunity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98" name="Google Shape;698;p91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99" name="Google Shape;699;p9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2575" y="1305400"/>
            <a:ext cx="11330325" cy="108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0" name="Google Shape;700;p91"/>
          <p:cNvSpPr txBox="1"/>
          <p:nvPr/>
        </p:nvSpPr>
        <p:spPr>
          <a:xfrm>
            <a:off x="1478800" y="3905850"/>
            <a:ext cx="607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p91"/>
          <p:cNvSpPr/>
          <p:nvPr/>
        </p:nvSpPr>
        <p:spPr>
          <a:xfrm>
            <a:off x="8803400" y="1847725"/>
            <a:ext cx="2790300" cy="4656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2" name="Google Shape;702;p91"/>
          <p:cNvSpPr/>
          <p:nvPr/>
        </p:nvSpPr>
        <p:spPr>
          <a:xfrm>
            <a:off x="6971025" y="2683185"/>
            <a:ext cx="4725900" cy="46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Paid Subscription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Account is still in the Sales pipeline.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703" name="Google Shape;703;p91"/>
          <p:cNvCxnSpPr/>
          <p:nvPr/>
        </p:nvCxnSpPr>
        <p:spPr>
          <a:xfrm>
            <a:off x="10184150" y="2313313"/>
            <a:ext cx="4500" cy="3735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04" name="Google Shape;704;p9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23913" y="3970100"/>
            <a:ext cx="8205900" cy="114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5" name="Google Shape;705;p91"/>
          <p:cNvSpPr/>
          <p:nvPr/>
        </p:nvSpPr>
        <p:spPr>
          <a:xfrm>
            <a:off x="8150100" y="4597500"/>
            <a:ext cx="1979700" cy="3540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706" name="Google Shape;706;p91"/>
          <p:cNvCxnSpPr/>
          <p:nvPr/>
        </p:nvCxnSpPr>
        <p:spPr>
          <a:xfrm>
            <a:off x="9049450" y="4951488"/>
            <a:ext cx="4500" cy="3735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7" name="Google Shape;707;p91"/>
          <p:cNvSpPr/>
          <p:nvPr/>
        </p:nvSpPr>
        <p:spPr>
          <a:xfrm>
            <a:off x="4490150" y="5325000"/>
            <a:ext cx="7378800" cy="46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Ready to Onboard: 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Already pushed to the Onboarding team to complete the checklist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2"/>
          <p:cNvSpPr/>
          <p:nvPr/>
        </p:nvSpPr>
        <p:spPr>
          <a:xfrm>
            <a:off x="2364900" y="4636700"/>
            <a:ext cx="7923900" cy="10071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13" name="Google Shape;713;p92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2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5" name="Google Shape;715;p92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16" name="Google Shape;716;p92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 Setup Completed Stage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17" name="Google Shape;717;p92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18" name="Google Shape;718;p92"/>
          <p:cNvPicPr preferRelativeResize="0"/>
          <p:nvPr/>
        </p:nvPicPr>
        <p:blipFill rotWithShape="1">
          <a:blip r:embed="rId2"/>
          <a:srcRect r="378" b="2200"/>
          <a:stretch>
            <a:fillRect/>
          </a:stretch>
        </p:blipFill>
        <p:spPr>
          <a:xfrm>
            <a:off x="800863" y="1667475"/>
            <a:ext cx="10590273" cy="2612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19" name="Google Shape;719;p92"/>
          <p:cNvSpPr/>
          <p:nvPr/>
        </p:nvSpPr>
        <p:spPr>
          <a:xfrm>
            <a:off x="5769975" y="2275313"/>
            <a:ext cx="10953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720" name="Google Shape;720;p92"/>
          <p:cNvCxnSpPr>
            <a:stCxn id="719" idx="2"/>
            <a:endCxn id="712" idx="0"/>
          </p:cNvCxnSpPr>
          <p:nvPr/>
        </p:nvCxnSpPr>
        <p:spPr>
          <a:xfrm>
            <a:off x="6317625" y="2650913"/>
            <a:ext cx="9300" cy="19857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1" name="Google Shape;721;p92"/>
          <p:cNvSpPr txBox="1"/>
          <p:nvPr/>
        </p:nvSpPr>
        <p:spPr>
          <a:xfrm>
            <a:off x="2477975" y="4707650"/>
            <a:ext cx="7546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is responsible of the account at this stage.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Once OE must mark stage to Mark as Current Onboarding Trainer Stage after 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completion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of Product Setup.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/>
          <p:nvPr/>
        </p:nvSpPr>
        <p:spPr>
          <a:xfrm>
            <a:off x="2393175" y="1091075"/>
            <a:ext cx="7104300" cy="536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7" name="Google Shape;727;p93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3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9" name="Google Shape;729;p93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Video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30" name="Google Shape;730;p93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31" name="Google Shape;731;p93" title="Onboarding Salesforce.mov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06038" y="1189699"/>
            <a:ext cx="6858019" cy="51435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94" descr="The Early Story of Chargebee: Why it&amp;#39;s Better to Start with People, not  Ideas | by Prabhakar Reddy | Accel India Insights is now SeedToScale  Insights | Medium"/>
          <p:cNvPicPr preferRelativeResize="0"/>
          <p:nvPr/>
        </p:nvPicPr>
        <p:blipFill rotWithShape="1">
          <a:blip r:embed="rId1"/>
          <a:srcRect t="34885"/>
          <a:stretch>
            <a:fillRect/>
          </a:stretch>
        </p:blipFill>
        <p:spPr>
          <a:xfrm>
            <a:off x="0" y="0"/>
            <a:ext cx="12192000" cy="446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94"/>
          <p:cNvPicPr preferRelativeResize="0"/>
          <p:nvPr/>
        </p:nvPicPr>
        <p:blipFill rotWithShape="1">
          <a:blip r:embed="rId2"/>
          <a:srcRect t="35299" b="33191"/>
          <a:stretch>
            <a:fillRect/>
          </a:stretch>
        </p:blipFill>
        <p:spPr>
          <a:xfrm>
            <a:off x="719404" y="4853956"/>
            <a:ext cx="3090598" cy="97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94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42785" y="6080521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39" name="Google Shape;739;p94"/>
          <p:cNvSpPr txBox="1"/>
          <p:nvPr/>
        </p:nvSpPr>
        <p:spPr>
          <a:xfrm>
            <a:off x="1025000" y="5827775"/>
            <a:ext cx="538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 Management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/ 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5"/>
          <p:cNvSpPr/>
          <p:nvPr/>
        </p:nvSpPr>
        <p:spPr>
          <a:xfrm>
            <a:off x="1132789" y="1228701"/>
            <a:ext cx="2517218" cy="386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95"/>
          <p:cNvSpPr txBox="1"/>
          <p:nvPr/>
        </p:nvSpPr>
        <p:spPr>
          <a:xfrm>
            <a:off x="1178254" y="1235552"/>
            <a:ext cx="2452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https://app.chargebee.com/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95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47" name="Google Shape;747;p9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447451" y="1499668"/>
            <a:ext cx="3079376" cy="3775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48" name="Google Shape;748;p95"/>
          <p:cNvPicPr preferRelativeResize="0"/>
          <p:nvPr/>
        </p:nvPicPr>
        <p:blipFill rotWithShape="1">
          <a:blip r:embed="rId2"/>
          <a:srcRect l="9940" r="10734"/>
          <a:stretch>
            <a:fillRect/>
          </a:stretch>
        </p:blipFill>
        <p:spPr>
          <a:xfrm>
            <a:off x="4760258" y="1499668"/>
            <a:ext cx="3079376" cy="3775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49" name="Google Shape;749;p95"/>
          <p:cNvSpPr txBox="1"/>
          <p:nvPr/>
        </p:nvSpPr>
        <p:spPr>
          <a:xfrm>
            <a:off x="5241169" y="5445305"/>
            <a:ext cx="211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Verify authentication by downloading Google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95"/>
          <p:cNvSpPr txBox="1"/>
          <p:nvPr/>
        </p:nvSpPr>
        <p:spPr>
          <a:xfrm>
            <a:off x="8750539" y="5445305"/>
            <a:ext cx="2473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Once added, key in the same 6 digit code in the web page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51" name="Google Shape;751;p9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1716" y="3686884"/>
            <a:ext cx="2149213" cy="228076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52" name="Google Shape;752;p9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53" name="Google Shape;753;p95"/>
          <p:cNvSpPr txBox="1"/>
          <p:nvPr/>
        </p:nvSpPr>
        <p:spPr>
          <a:xfrm>
            <a:off x="0" y="6519851"/>
            <a:ext cx="7390151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 = Application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54" name="Google Shape;754;p95"/>
          <p:cNvSpPr txBox="1"/>
          <p:nvPr/>
        </p:nvSpPr>
        <p:spPr>
          <a:xfrm>
            <a:off x="1143839" y="6076199"/>
            <a:ext cx="249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Sign in with Google account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55" name="Google Shape;755;p95" descr="Graphical user interface, text, application, websit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0506" y="1532125"/>
            <a:ext cx="3465385" cy="19821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56" name="Google Shape;756;p95"/>
          <p:cNvSpPr/>
          <p:nvPr/>
        </p:nvSpPr>
        <p:spPr>
          <a:xfrm>
            <a:off x="2747558" y="2748027"/>
            <a:ext cx="1112062" cy="29621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57" name="Google Shape;757;p9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Login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58" name="Google Shape;758;p9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59" name="Google Shape;759;p95"/>
          <p:cNvPicPr preferRelativeResize="0"/>
          <p:nvPr/>
        </p:nvPicPr>
        <p:blipFill rotWithShape="1">
          <a:blip r:embed="rId5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6"/>
          <p:cNvSpPr/>
          <p:nvPr/>
        </p:nvSpPr>
        <p:spPr>
          <a:xfrm>
            <a:off x="7593108" y="2491196"/>
            <a:ext cx="4191403" cy="2574392"/>
          </a:xfrm>
          <a:prstGeom prst="roundRect">
            <a:avLst>
              <a:gd name="adj" fmla="val 7168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5" name="Google Shape;765;p96"/>
          <p:cNvSpPr/>
          <p:nvPr/>
        </p:nvSpPr>
        <p:spPr>
          <a:xfrm>
            <a:off x="4416753" y="1607737"/>
            <a:ext cx="2517218" cy="386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66" name="Google Shape;766;p96" descr="Arrow GIF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5400000">
            <a:off x="5331958" y="3586962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6" descr="Arrow GIF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33971" y="5088242"/>
            <a:ext cx="639965" cy="324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96"/>
          <p:cNvGrpSpPr/>
          <p:nvPr/>
        </p:nvGrpSpPr>
        <p:grpSpPr>
          <a:xfrm>
            <a:off x="221929" y="1249069"/>
            <a:ext cx="3330710" cy="2576051"/>
            <a:chOff x="886519" y="1051560"/>
            <a:chExt cx="3008581" cy="2455590"/>
          </a:xfrm>
        </p:grpSpPr>
        <p:sp>
          <p:nvSpPr>
            <p:cNvPr id="769" name="Google Shape;769;p96"/>
            <p:cNvSpPr/>
            <p:nvPr/>
          </p:nvSpPr>
          <p:spPr>
            <a:xfrm>
              <a:off x="2080083" y="2319204"/>
              <a:ext cx="1508652" cy="11879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0" name="Google Shape;770;p96"/>
            <p:cNvSpPr/>
            <p:nvPr/>
          </p:nvSpPr>
          <p:spPr>
            <a:xfrm>
              <a:off x="886519" y="1051560"/>
              <a:ext cx="2560063" cy="2064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1" name="Google Shape;771;p96"/>
            <p:cNvSpPr/>
            <p:nvPr/>
          </p:nvSpPr>
          <p:spPr>
            <a:xfrm>
              <a:off x="1265138" y="2041799"/>
              <a:ext cx="2629962" cy="1087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72" name="Google Shape;772;p96"/>
            <p:cNvSpPr txBox="1"/>
            <p:nvPr/>
          </p:nvSpPr>
          <p:spPr>
            <a:xfrm>
              <a:off x="1413570" y="1594350"/>
              <a:ext cx="1749892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Functions</a:t>
              </a: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3" name="Google Shape;773;p96"/>
            <p:cNvSpPr txBox="1"/>
            <p:nvPr/>
          </p:nvSpPr>
          <p:spPr>
            <a:xfrm>
              <a:off x="1384685" y="2137786"/>
              <a:ext cx="2404800" cy="6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To Activate account </a:t>
              </a: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subscription</a:t>
              </a: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before product setup.</a:t>
              </a:r>
              <a:endParaRPr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774" name="Google Shape;774;p96"/>
          <p:cNvSpPr/>
          <p:nvPr/>
        </p:nvSpPr>
        <p:spPr>
          <a:xfrm>
            <a:off x="7819538" y="2579009"/>
            <a:ext cx="3724200" cy="7251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703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</a:t>
            </a: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storehub-rm.chargebee.com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[Malaysian accounts only]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775" name="Google Shape;775;p9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01513" y="4026637"/>
            <a:ext cx="2452495" cy="249815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6" name="Google Shape;776;p96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77" name="Google Shape;777;p96" descr="Bullseye with solid fill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5642" y="1353632"/>
            <a:ext cx="437786" cy="41484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96"/>
          <p:cNvSpPr txBox="1"/>
          <p:nvPr/>
        </p:nvSpPr>
        <p:spPr>
          <a:xfrm>
            <a:off x="4462218" y="1614588"/>
            <a:ext cx="2452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https://app.chargebee.com/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9" name="Google Shape;779;p96"/>
          <p:cNvSpPr/>
          <p:nvPr/>
        </p:nvSpPr>
        <p:spPr>
          <a:xfrm>
            <a:off x="7819538" y="3455896"/>
            <a:ext cx="3724200" cy="7251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703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storehub.chargebee.com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[All accounts except Malaysian account]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780" name="Google Shape;780;p96" descr="Graphical user interface, application, Teams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93108" y="4406120"/>
            <a:ext cx="4191403" cy="1688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81" name="Google Shape;781;p9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79735" y="1858270"/>
            <a:ext cx="2791254" cy="15976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82" name="Google Shape;782;p96"/>
          <p:cNvSpPr/>
          <p:nvPr/>
        </p:nvSpPr>
        <p:spPr>
          <a:xfrm>
            <a:off x="5954233" y="2817628"/>
            <a:ext cx="899775" cy="29756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83" name="Google Shape;783;p96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84" name="Google Shape;784;p96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85" name="Google Shape;785;p96"/>
          <p:cNvPicPr preferRelativeResize="0"/>
          <p:nvPr/>
        </p:nvPicPr>
        <p:blipFill rotWithShape="1">
          <a:blip r:embed="rId6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6"/>
          <p:cNvSpPr txBox="1"/>
          <p:nvPr/>
        </p:nvSpPr>
        <p:spPr>
          <a:xfrm>
            <a:off x="4279729" y="1091069"/>
            <a:ext cx="193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97"/>
          <p:cNvPicPr preferRelativeResize="0"/>
          <p:nvPr/>
        </p:nvPicPr>
        <p:blipFill rotWithShape="1">
          <a:blip r:embed="rId1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9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0723" y="1105075"/>
            <a:ext cx="11591479" cy="352046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93" name="Google Shape;793;p97"/>
          <p:cNvSpPr/>
          <p:nvPr/>
        </p:nvSpPr>
        <p:spPr>
          <a:xfrm>
            <a:off x="2638052" y="1830364"/>
            <a:ext cx="1840957" cy="271247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94" name="Google Shape;794;p97"/>
          <p:cNvSpPr/>
          <p:nvPr/>
        </p:nvSpPr>
        <p:spPr>
          <a:xfrm>
            <a:off x="2507251" y="4922535"/>
            <a:ext cx="1751400" cy="545400"/>
          </a:xfrm>
          <a:prstGeom prst="roundRect">
            <a:avLst>
              <a:gd name="adj" fmla="val 16667"/>
            </a:avLst>
          </a:prstGeom>
          <a:solidFill>
            <a:srgbClr val="800E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Customers</a:t>
            </a:r>
            <a:endParaRPr sz="16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5" name="Google Shape;795;p97"/>
          <p:cNvSpPr/>
          <p:nvPr/>
        </p:nvSpPr>
        <p:spPr>
          <a:xfrm>
            <a:off x="7886660" y="4888018"/>
            <a:ext cx="1751309" cy="545342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Subscriptions</a:t>
            </a:r>
            <a:endParaRPr sz="16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6" name="Google Shape;796;p97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97" name="Google Shape;797;p97"/>
          <p:cNvSpPr/>
          <p:nvPr/>
        </p:nvSpPr>
        <p:spPr>
          <a:xfrm>
            <a:off x="779061" y="5406016"/>
            <a:ext cx="5207780" cy="99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View contact information of merchant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Limited information on merchant subscription details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98" name="Google Shape;798;p97"/>
          <p:cNvSpPr/>
          <p:nvPr/>
        </p:nvSpPr>
        <p:spPr>
          <a:xfrm>
            <a:off x="6158425" y="5406016"/>
            <a:ext cx="5207780" cy="99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detailed subscription information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View charges and payment information of subscription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99" name="Google Shape;799;p97"/>
          <p:cNvSpPr/>
          <p:nvPr/>
        </p:nvSpPr>
        <p:spPr>
          <a:xfrm>
            <a:off x="400674" y="2335302"/>
            <a:ext cx="2095800" cy="2337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00" name="Google Shape;800;p97"/>
          <p:cNvSpPr/>
          <p:nvPr/>
        </p:nvSpPr>
        <p:spPr>
          <a:xfrm>
            <a:off x="400736" y="2101608"/>
            <a:ext cx="2095800" cy="2337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00E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01" name="Google Shape;801;p97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02" name="Google Shape;802;p97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98"/>
          <p:cNvPicPr preferRelativeResize="0"/>
          <p:nvPr/>
        </p:nvPicPr>
        <p:blipFill rotWithShape="1">
          <a:blip r:embed="rId1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8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09" name="Google Shape;809;p98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- Video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10" name="Google Shape;810;p98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11" name="Google Shape;811;p98" title="Slide 27 - Chargebee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0713" y="1198638"/>
            <a:ext cx="10770575" cy="54621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99"/>
          <p:cNvPicPr preferRelativeResize="0"/>
          <p:nvPr/>
        </p:nvPicPr>
        <p:blipFill rotWithShape="1">
          <a:blip r:embed="rId1"/>
          <a:srcRect l="2366" t="2198" r="4453" b="3041"/>
          <a:stretch>
            <a:fillRect/>
          </a:stretch>
        </p:blipFill>
        <p:spPr>
          <a:xfrm>
            <a:off x="560699" y="1332762"/>
            <a:ext cx="5966849" cy="516202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17" name="Google Shape;817;p99"/>
          <p:cNvPicPr preferRelativeResize="0"/>
          <p:nvPr/>
        </p:nvPicPr>
        <p:blipFill rotWithShape="1">
          <a:blip r:embed="rId2"/>
          <a:srcRect t="35297" b="33192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9"/>
          <p:cNvSpPr/>
          <p:nvPr/>
        </p:nvSpPr>
        <p:spPr>
          <a:xfrm>
            <a:off x="7043727" y="1086575"/>
            <a:ext cx="3390000" cy="1930200"/>
          </a:xfrm>
          <a:prstGeom prst="roundRect">
            <a:avLst>
              <a:gd name="adj" fmla="val 6169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Active</a:t>
            </a:r>
            <a:endParaRPr lang="en-US" sz="1400" b="1" i="0" u="none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plan is still active</a:t>
            </a:r>
            <a:endParaRPr lang="en-US"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Cancelled</a:t>
            </a:r>
            <a:endParaRPr lang="en-US" sz="14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cancelled their plan</a:t>
            </a:r>
            <a:endParaRPr lang="en-US"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 Trial</a:t>
            </a:r>
            <a:endParaRPr lang="en-US" sz="1400" b="1" i="0" u="none" strike="noStrike" cap="none">
              <a:solidFill>
                <a:schemeClr val="accen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recently register with StoreHub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819" name="Google Shape;819;p99"/>
          <p:cNvCxnSpPr>
            <a:stCxn id="818" idx="1"/>
            <a:endCxn id="820" idx="3"/>
          </p:cNvCxnSpPr>
          <p:nvPr/>
        </p:nvCxnSpPr>
        <p:spPr>
          <a:xfrm flipH="1">
            <a:off x="3653727" y="2051675"/>
            <a:ext cx="3390000" cy="364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9"/>
          <p:cNvSpPr/>
          <p:nvPr/>
        </p:nvSpPr>
        <p:spPr>
          <a:xfrm>
            <a:off x="7043734" y="3121562"/>
            <a:ext cx="4385100" cy="1699200"/>
          </a:xfrm>
          <a:prstGeom prst="roundRect">
            <a:avLst>
              <a:gd name="adj" fmla="val 4186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Subscription Plan (Annually / Monthly)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Small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Starter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Medium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Advance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Large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Pro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Base Plan: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Base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2" name="Google Shape;822;p99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23" name="Google Shape;823;p99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24" name="Google Shape;824;p99"/>
          <p:cNvSpPr/>
          <p:nvPr/>
        </p:nvSpPr>
        <p:spPr>
          <a:xfrm>
            <a:off x="2071256" y="3193352"/>
            <a:ext cx="4364100" cy="12957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20" name="Google Shape;820;p99"/>
          <p:cNvSpPr/>
          <p:nvPr/>
        </p:nvSpPr>
        <p:spPr>
          <a:xfrm>
            <a:off x="2071256" y="2229310"/>
            <a:ext cx="1582500" cy="3738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25" name="Google Shape;825;p99"/>
          <p:cNvSpPr/>
          <p:nvPr/>
        </p:nvSpPr>
        <p:spPr>
          <a:xfrm>
            <a:off x="2071256" y="2616460"/>
            <a:ext cx="1869600" cy="3048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826" name="Google Shape;826;p99"/>
          <p:cNvCxnSpPr>
            <a:stCxn id="825" idx="3"/>
            <a:endCxn id="821" idx="1"/>
          </p:cNvCxnSpPr>
          <p:nvPr/>
        </p:nvCxnSpPr>
        <p:spPr>
          <a:xfrm>
            <a:off x="3940856" y="2768860"/>
            <a:ext cx="3102900" cy="1202400"/>
          </a:xfrm>
          <a:prstGeom prst="bentConnector3">
            <a:avLst>
              <a:gd name="adj1" fmla="val 94204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99"/>
          <p:cNvCxnSpPr>
            <a:stCxn id="824" idx="3"/>
          </p:cNvCxnSpPr>
          <p:nvPr/>
        </p:nvCxnSpPr>
        <p:spPr>
          <a:xfrm>
            <a:off x="6435356" y="3841202"/>
            <a:ext cx="329100" cy="2066700"/>
          </a:xfrm>
          <a:prstGeom prst="bentConnector2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8" name="Google Shape;828;p99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Subscription Details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29" name="Google Shape;829;p99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830" name="Google Shape;830;p99"/>
          <p:cNvGraphicFramePr/>
          <p:nvPr/>
        </p:nvGraphicFramePr>
        <p:xfrm>
          <a:off x="7043734" y="49535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{87C5EE1B-BCA8-4BF4-AD14-1CA1CE1E7234}</a:tableStyleId>
              </a:tblPr>
              <a:tblGrid>
                <a:gridCol w="873200"/>
                <a:gridCol w="1273725"/>
              </a:tblGrid>
              <a:tr h="412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 panose="020B0604020202020204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Additional Store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[</a:t>
                      </a: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Extra store license]</a:t>
                      </a:r>
                      <a:endParaRPr sz="1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A4FF"/>
                    </a:solidFill>
                  </a:tcPr>
                </a:tc>
                <a:tc hMerge="1">
                  <a:tcPr/>
                </a:tc>
              </a:tr>
              <a:tr h="20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Country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Pricing (Yearly)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</a:tr>
              <a:tr h="33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MYR 1,490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1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PHP 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9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THB 12,500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31" name="Google Shape;831;p99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60301" y="5616025"/>
            <a:ext cx="343575" cy="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9" descr="Imag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60297" y="5955925"/>
            <a:ext cx="343575" cy="2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9" descr="Imag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60296" y="6229964"/>
            <a:ext cx="343575" cy="2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p99"/>
          <p:cNvCxnSpPr/>
          <p:nvPr/>
        </p:nvCxnSpPr>
        <p:spPr>
          <a:xfrm flipH="1">
            <a:off x="6764275" y="5908025"/>
            <a:ext cx="290100" cy="27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835" name="Google Shape;835;p99"/>
          <p:cNvGraphicFramePr/>
          <p:nvPr/>
        </p:nvGraphicFramePr>
        <p:xfrm>
          <a:off x="9256557" y="4953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{87C5EE1B-BCA8-4BF4-AD14-1CA1CE1E7234}</a:tableStyleId>
              </a:tblPr>
              <a:tblGrid>
                <a:gridCol w="931200"/>
                <a:gridCol w="1358275"/>
              </a:tblGrid>
              <a:tr h="4093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 panose="020B0604020202020204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Additional Register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[</a:t>
                      </a: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Extra POS terminal in existing store]</a:t>
                      </a:r>
                      <a:endParaRPr sz="1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A4FF"/>
                    </a:solidFill>
                  </a:tcPr>
                </a:tc>
                <a:tc hMerge="1">
                  <a:tcPr/>
                </a:tc>
              </a:tr>
              <a:tr h="19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Country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Pricing (Yearly)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</a:tr>
              <a:tr h="33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MYR 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0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PHP 190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33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THB 6,000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36" name="Google Shape;836;p99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4214" y="5616025"/>
            <a:ext cx="343575" cy="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99" descr="Imag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74235" y="5923000"/>
            <a:ext cx="343575" cy="2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99" descr="Imag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574233" y="6229964"/>
            <a:ext cx="343575" cy="2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9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90775" y="1593312"/>
            <a:ext cx="1385475" cy="91673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840" name="Google Shape;840;p99"/>
          <p:cNvCxnSpPr>
            <a:stCxn id="839" idx="1"/>
            <a:endCxn id="818" idx="3"/>
          </p:cNvCxnSpPr>
          <p:nvPr/>
        </p:nvCxnSpPr>
        <p:spPr>
          <a:xfrm rot="10800000">
            <a:off x="10433875" y="2051677"/>
            <a:ext cx="156900" cy="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1" name="Google Shape;391;p73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92" name="Google Shape;392;p73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393" name="Google Shape;393;p73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4" name="Google Shape;394;p73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Mechanism</a:t>
            </a:r>
            <a:endParaRPr sz="29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95" name="Google Shape;395;p73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96" name="Google Shape;396;p73"/>
          <p:cNvSpPr/>
          <p:nvPr/>
        </p:nvSpPr>
        <p:spPr>
          <a:xfrm rot="10800000">
            <a:off x="2467298" y="2464885"/>
            <a:ext cx="590748" cy="1634008"/>
          </a:xfrm>
          <a:custGeom>
            <a:avLst/>
            <a:gdLst/>
            <a:ahLst/>
            <a:cxnLst/>
            <a:rect l="l" t="t" r="r" b="b"/>
            <a:pathLst>
              <a:path w="469780" h="1299410" extrusionOk="0">
                <a:moveTo>
                  <a:pt x="469780" y="0"/>
                </a:moveTo>
                <a:lnTo>
                  <a:pt x="469780" y="1299410"/>
                </a:lnTo>
                <a:lnTo>
                  <a:pt x="0" y="1142963"/>
                </a:lnTo>
                <a:lnTo>
                  <a:pt x="0" y="156447"/>
                </a:lnTo>
                <a:lnTo>
                  <a:pt x="469780" y="0"/>
                </a:lnTo>
                <a:close/>
              </a:path>
            </a:pathLst>
          </a:custGeom>
          <a:solidFill>
            <a:srgbClr val="2B45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7" name="Google Shape;397;p73"/>
          <p:cNvSpPr/>
          <p:nvPr/>
        </p:nvSpPr>
        <p:spPr>
          <a:xfrm rot="10800000">
            <a:off x="3058045" y="2660993"/>
            <a:ext cx="2697000" cy="1241100"/>
          </a:xfrm>
          <a:prstGeom prst="rect">
            <a:avLst/>
          </a:prstGeom>
          <a:solidFill>
            <a:srgbClr val="3A5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8" name="Google Shape;398;p73"/>
          <p:cNvSpPr/>
          <p:nvPr/>
        </p:nvSpPr>
        <p:spPr>
          <a:xfrm rot="10800000">
            <a:off x="832395" y="2464193"/>
            <a:ext cx="1634700" cy="1634700"/>
          </a:xfrm>
          <a:prstGeom prst="rect">
            <a:avLst/>
          </a:prstGeom>
          <a:solidFill>
            <a:srgbClr val="3A5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9" name="Google Shape;399;p73"/>
          <p:cNvSpPr txBox="1"/>
          <p:nvPr/>
        </p:nvSpPr>
        <p:spPr>
          <a:xfrm>
            <a:off x="3140710" y="3050407"/>
            <a:ext cx="25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  <a:hlinkClick r:id="rId3" action="ppaction://hlinksldjump"/>
              </a:rPr>
              <a:t>Tools</a:t>
            </a:r>
            <a:endParaRPr sz="2400" u="sng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00" name="Google Shape;400;p73" descr="Lights On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92609" y="282440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3"/>
          <p:cNvSpPr/>
          <p:nvPr/>
        </p:nvSpPr>
        <p:spPr>
          <a:xfrm>
            <a:off x="8827128" y="2464248"/>
            <a:ext cx="590748" cy="1634008"/>
          </a:xfrm>
          <a:custGeom>
            <a:avLst/>
            <a:gdLst/>
            <a:ahLst/>
            <a:cxnLst/>
            <a:rect l="l" t="t" r="r" b="b"/>
            <a:pathLst>
              <a:path w="469780" h="1299410" extrusionOk="0">
                <a:moveTo>
                  <a:pt x="469780" y="0"/>
                </a:moveTo>
                <a:lnTo>
                  <a:pt x="469780" y="1299410"/>
                </a:lnTo>
                <a:lnTo>
                  <a:pt x="0" y="1142963"/>
                </a:lnTo>
                <a:lnTo>
                  <a:pt x="0" y="156447"/>
                </a:lnTo>
                <a:lnTo>
                  <a:pt x="469780" y="0"/>
                </a:lnTo>
                <a:close/>
              </a:path>
            </a:pathLst>
          </a:custGeom>
          <a:solidFill>
            <a:srgbClr val="A57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2" name="Google Shape;402;p73"/>
          <p:cNvSpPr/>
          <p:nvPr/>
        </p:nvSpPr>
        <p:spPr>
          <a:xfrm>
            <a:off x="6130129" y="2661048"/>
            <a:ext cx="2697000" cy="12411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3" name="Google Shape;403;p73"/>
          <p:cNvSpPr/>
          <p:nvPr/>
        </p:nvSpPr>
        <p:spPr>
          <a:xfrm>
            <a:off x="9418079" y="2464248"/>
            <a:ext cx="1634700" cy="16347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4" name="Google Shape;404;p73"/>
          <p:cNvSpPr txBox="1"/>
          <p:nvPr/>
        </p:nvSpPr>
        <p:spPr>
          <a:xfrm>
            <a:off x="6130123" y="3051030"/>
            <a:ext cx="25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  <a:hlinkClick r:id="rId5" action="ppaction://hlinksldjump"/>
              </a:rPr>
              <a:t>Supply Chain</a:t>
            </a:r>
            <a:endParaRPr sz="2400" u="sng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05" name="Google Shape;405;p73" descr="Puzzle with solid fill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778235" y="282404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0"/>
          <p:cNvSpPr/>
          <p:nvPr/>
        </p:nvSpPr>
        <p:spPr>
          <a:xfrm>
            <a:off x="3288750" y="1882650"/>
            <a:ext cx="4738606" cy="4450588"/>
          </a:xfrm>
          <a:custGeom>
            <a:avLst/>
            <a:gdLst/>
            <a:ahLst/>
            <a:cxnLst/>
            <a:rect l="l" t="t" r="r" b="b"/>
            <a:pathLst>
              <a:path w="184777" h="129821" extrusionOk="0">
                <a:moveTo>
                  <a:pt x="6262" y="1"/>
                </a:moveTo>
                <a:cubicBezTo>
                  <a:pt x="2828" y="1"/>
                  <a:pt x="1" y="2797"/>
                  <a:pt x="1" y="6262"/>
                </a:cubicBezTo>
                <a:lnTo>
                  <a:pt x="1" y="102312"/>
                </a:lnTo>
                <a:cubicBezTo>
                  <a:pt x="1" y="105777"/>
                  <a:pt x="2828" y="108574"/>
                  <a:pt x="6262" y="108574"/>
                </a:cubicBezTo>
                <a:lnTo>
                  <a:pt x="74957" y="108574"/>
                </a:lnTo>
                <a:lnTo>
                  <a:pt x="74288" y="111613"/>
                </a:lnTo>
                <a:lnTo>
                  <a:pt x="71613" y="123315"/>
                </a:lnTo>
                <a:lnTo>
                  <a:pt x="59394" y="123315"/>
                </a:lnTo>
                <a:cubicBezTo>
                  <a:pt x="58026" y="123315"/>
                  <a:pt x="56871" y="124440"/>
                  <a:pt x="56871" y="125838"/>
                </a:cubicBezTo>
                <a:lnTo>
                  <a:pt x="56871" y="125899"/>
                </a:lnTo>
                <a:lnTo>
                  <a:pt x="56871" y="127328"/>
                </a:lnTo>
                <a:cubicBezTo>
                  <a:pt x="56871" y="128695"/>
                  <a:pt x="57966" y="129820"/>
                  <a:pt x="59394" y="129820"/>
                </a:cubicBezTo>
                <a:lnTo>
                  <a:pt x="129152" y="129820"/>
                </a:lnTo>
                <a:cubicBezTo>
                  <a:pt x="130520" y="129820"/>
                  <a:pt x="131645" y="128726"/>
                  <a:pt x="131645" y="127328"/>
                </a:cubicBezTo>
                <a:lnTo>
                  <a:pt x="131645" y="125899"/>
                </a:lnTo>
                <a:lnTo>
                  <a:pt x="131645" y="125838"/>
                </a:lnTo>
                <a:cubicBezTo>
                  <a:pt x="131645" y="124471"/>
                  <a:pt x="130550" y="123315"/>
                  <a:pt x="129152" y="123315"/>
                </a:cubicBezTo>
                <a:lnTo>
                  <a:pt x="116903" y="123315"/>
                </a:lnTo>
                <a:lnTo>
                  <a:pt x="114258" y="111613"/>
                </a:lnTo>
                <a:lnTo>
                  <a:pt x="113559" y="108574"/>
                </a:lnTo>
                <a:lnTo>
                  <a:pt x="178484" y="108574"/>
                </a:lnTo>
                <a:cubicBezTo>
                  <a:pt x="181950" y="108574"/>
                  <a:pt x="184776" y="105777"/>
                  <a:pt x="184776" y="102312"/>
                </a:cubicBezTo>
                <a:lnTo>
                  <a:pt x="184776" y="6262"/>
                </a:lnTo>
                <a:cubicBezTo>
                  <a:pt x="184655" y="2797"/>
                  <a:pt x="181858" y="1"/>
                  <a:pt x="17839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46" name="Google Shape;846;p100"/>
          <p:cNvPicPr preferRelativeResize="0"/>
          <p:nvPr/>
        </p:nvPicPr>
        <p:blipFill rotWithShape="1">
          <a:blip r:embed="rId1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0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48" name="Google Shape;848;p100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49" name="Google Shape;849;p10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 Activation Video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50" name="Google Shape;850;p10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51" name="Google Shape;851;p100" title="Account Activation.mov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74725" y="2016063"/>
            <a:ext cx="4572000" cy="34290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101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01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Intercom (O</a:t>
            </a: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E</a:t>
            </a: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58" name="Google Shape;858;p101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4" name="Google Shape;864;p102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65" name="Google Shape;865;p10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Team Search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66" name="Google Shape;866;p102"/>
          <p:cNvSpPr txBox="1"/>
          <p:nvPr/>
        </p:nvSpPr>
        <p:spPr>
          <a:xfrm>
            <a:off x="4024984" y="4504500"/>
            <a:ext cx="77355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Team Search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Intercom ‘Inbox’ tab, search for ‘Teams’ option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Hover cursor over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3 dots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button and click on it</a:t>
            </a:r>
            <a:endParaRPr sz="1500"/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‘Add teams’ then 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ype and search for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“</a:t>
            </a:r>
            <a:r>
              <a:rPr lang="en-US" sz="13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CX 🇲🇾 MY </a:t>
            </a:r>
            <a:r>
              <a:rPr lang="en-US" sz="1300" b="1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Onboarding</a:t>
            </a:r>
            <a:r>
              <a:rPr lang="en-US" sz="13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67" name="Google Shape;867;p10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68" name="Google Shape;868;p102"/>
          <p:cNvSpPr txBox="1"/>
          <p:nvPr/>
        </p:nvSpPr>
        <p:spPr>
          <a:xfrm>
            <a:off x="4024925" y="3347600"/>
            <a:ext cx="5375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500" b="1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players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wish to locate team and retrieve conversations</a:t>
            </a:r>
            <a:endParaRPr sz="1500"/>
          </a:p>
          <a:p>
            <a:pPr marL="4572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Roboto" panose="02000000000000000000"/>
              <a:buNone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869" name="Google Shape;869;p10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0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88225" y="1306674"/>
            <a:ext cx="2019300" cy="4867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1" name="Google Shape;871;p102"/>
          <p:cNvSpPr/>
          <p:nvPr/>
        </p:nvSpPr>
        <p:spPr>
          <a:xfrm>
            <a:off x="2326754" y="3032300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72" name="Google Shape;872;p102"/>
          <p:cNvCxnSpPr>
            <a:stCxn id="871" idx="3"/>
            <a:endCxn id="873" idx="1"/>
          </p:cNvCxnSpPr>
          <p:nvPr/>
        </p:nvCxnSpPr>
        <p:spPr>
          <a:xfrm rot="10800000" flipH="1">
            <a:off x="2581754" y="1518350"/>
            <a:ext cx="1748400" cy="16716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4" name="Google Shape;874;p102"/>
          <p:cNvPicPr preferRelativeResize="0"/>
          <p:nvPr/>
        </p:nvPicPr>
        <p:blipFill rotWithShape="1">
          <a:blip r:embed="rId4"/>
          <a:srcRect l="29083" t="32245" b="36022"/>
          <a:stretch>
            <a:fillRect/>
          </a:stretch>
        </p:blipFill>
        <p:spPr>
          <a:xfrm>
            <a:off x="4330150" y="1327200"/>
            <a:ext cx="4359274" cy="1752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3" name="Google Shape;873;p102"/>
          <p:cNvSpPr/>
          <p:nvPr/>
        </p:nvSpPr>
        <p:spPr>
          <a:xfrm>
            <a:off x="4330151" y="1360700"/>
            <a:ext cx="14598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5" name="Google Shape;875;p102"/>
          <p:cNvSpPr/>
          <p:nvPr/>
        </p:nvSpPr>
        <p:spPr>
          <a:xfrm>
            <a:off x="5951026" y="1406000"/>
            <a:ext cx="14598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6" name="Google Shape;876;p102"/>
          <p:cNvSpPr/>
          <p:nvPr/>
        </p:nvSpPr>
        <p:spPr>
          <a:xfrm>
            <a:off x="964554" y="1754675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77" name="Google Shape;877;p102"/>
          <p:cNvCxnSpPr/>
          <p:nvPr/>
        </p:nvCxnSpPr>
        <p:spPr>
          <a:xfrm>
            <a:off x="1219554" y="1927700"/>
            <a:ext cx="256500" cy="10992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8" name="Google Shape;878;p102"/>
          <p:cNvSpPr/>
          <p:nvPr/>
        </p:nvSpPr>
        <p:spPr>
          <a:xfrm>
            <a:off x="1348966" y="3032300"/>
            <a:ext cx="9114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0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4" name="Google Shape;884;p103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85" name="Google Shape;885;p103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Onboarding (ONB Team View)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86" name="Google Shape;886;p103"/>
          <p:cNvSpPr txBox="1"/>
          <p:nvPr/>
        </p:nvSpPr>
        <p:spPr>
          <a:xfrm>
            <a:off x="4456684" y="3460200"/>
            <a:ext cx="77355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 Team View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Intercom ‘Inbox’ tab, search for ‘ONB Team View’ Option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desired OE/OC’s name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Players can claim tickets from the bucket themselves, and coaches only step in for urgent cases.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Players will occasionally chat within the team to practice Round Robin.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87" name="Google Shape;887;p103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88" name="Google Shape;888;p103"/>
          <p:cNvSpPr txBox="1"/>
          <p:nvPr/>
        </p:nvSpPr>
        <p:spPr>
          <a:xfrm>
            <a:off x="4456625" y="2303300"/>
            <a:ext cx="6331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500" b="1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players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wish to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check their own bucket or specific teammates’ bucket</a:t>
            </a:r>
            <a:endParaRPr sz="1500"/>
          </a:p>
          <a:p>
            <a:pPr marL="4572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Roboto" panose="02000000000000000000"/>
              <a:buNone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889" name="Google Shape;889;p1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03"/>
          <p:cNvSpPr txBox="1"/>
          <p:nvPr/>
        </p:nvSpPr>
        <p:spPr>
          <a:xfrm>
            <a:off x="0" y="6519851"/>
            <a:ext cx="3850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= Onboarding Executive | OC = Onboarding Consultant</a:t>
            </a:r>
            <a:endParaRPr sz="1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891" name="Google Shape;891;p10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20975" y="1535788"/>
            <a:ext cx="2198575" cy="3786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2" name="Google Shape;892;p103"/>
          <p:cNvSpPr/>
          <p:nvPr/>
        </p:nvSpPr>
        <p:spPr>
          <a:xfrm>
            <a:off x="1479679" y="1988000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3" name="Google Shape;893;p103"/>
          <p:cNvSpPr/>
          <p:nvPr/>
        </p:nvSpPr>
        <p:spPr>
          <a:xfrm>
            <a:off x="1856408" y="2263475"/>
            <a:ext cx="166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94" name="Google Shape;894;p103"/>
          <p:cNvCxnSpPr>
            <a:endCxn id="893" idx="1"/>
          </p:cNvCxnSpPr>
          <p:nvPr/>
        </p:nvCxnSpPr>
        <p:spPr>
          <a:xfrm>
            <a:off x="1734608" y="2104325"/>
            <a:ext cx="121800" cy="3168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04"/>
          <p:cNvPicPr preferRelativeResize="0"/>
          <p:nvPr/>
        </p:nvPicPr>
        <p:blipFill rotWithShape="1">
          <a:blip r:embed="rId2"/>
          <a:srcRect l="2260" r="-2259"/>
          <a:stretch>
            <a:fillRect/>
          </a:stretch>
        </p:blipFill>
        <p:spPr>
          <a:xfrm>
            <a:off x="3039288" y="1295837"/>
            <a:ext cx="5206524" cy="471131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0" name="Google Shape;900;p10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1" name="Google Shape;901;p104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02" name="Google Shape;902;p104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Creating Outbound Email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03" name="Google Shape;903;p104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904" name="Google Shape;904;p104" descr="Email 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104"/>
          <p:cNvGrpSpPr/>
          <p:nvPr/>
        </p:nvGrpSpPr>
        <p:grpSpPr>
          <a:xfrm>
            <a:off x="260206" y="1293648"/>
            <a:ext cx="2586265" cy="4890890"/>
            <a:chOff x="180005" y="1144425"/>
            <a:chExt cx="2785422" cy="5218062"/>
          </a:xfrm>
        </p:grpSpPr>
        <p:pic>
          <p:nvPicPr>
            <p:cNvPr id="906" name="Google Shape;906;p10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80005" y="1146738"/>
              <a:ext cx="2785422" cy="521575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907" name="Google Shape;907;p104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211725" y="1144425"/>
              <a:ext cx="1753700" cy="444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908" name="Google Shape;908;p104"/>
          <p:cNvSpPr/>
          <p:nvPr/>
        </p:nvSpPr>
        <p:spPr>
          <a:xfrm>
            <a:off x="434630" y="1372790"/>
            <a:ext cx="308700" cy="262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9" name="Google Shape;909;p104"/>
          <p:cNvGrpSpPr/>
          <p:nvPr/>
        </p:nvGrpSpPr>
        <p:grpSpPr>
          <a:xfrm>
            <a:off x="8438621" y="2487272"/>
            <a:ext cx="3578222" cy="2235521"/>
            <a:chOff x="8537535" y="2041115"/>
            <a:chExt cx="3315010" cy="2431500"/>
          </a:xfrm>
        </p:grpSpPr>
        <p:sp>
          <p:nvSpPr>
            <p:cNvPr id="910" name="Google Shape;910;p104"/>
            <p:cNvSpPr txBox="1"/>
            <p:nvPr/>
          </p:nvSpPr>
          <p:spPr>
            <a:xfrm>
              <a:off x="8537545" y="2379815"/>
              <a:ext cx="3315000" cy="20928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Create a new box conversation</a:t>
              </a:r>
              <a:endParaRPr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 panose="020000000000000000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“Conversation”.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 panose="020000000000000000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“Email”.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‘MY Customer Onboarding’</a:t>
              </a:r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Fill in Subject &gt; Type in the content &gt; Send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11" name="Google Shape;911;p104"/>
            <p:cNvSpPr txBox="1"/>
            <p:nvPr/>
          </p:nvSpPr>
          <p:spPr>
            <a:xfrm>
              <a:off x="8537535" y="2041115"/>
              <a:ext cx="3315000" cy="368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Steps</a:t>
              </a:r>
              <a:endPara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912" name="Google Shape;912;p104"/>
          <p:cNvSpPr/>
          <p:nvPr/>
        </p:nvSpPr>
        <p:spPr>
          <a:xfrm>
            <a:off x="821452" y="134668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3" name="Google Shape;913;p104"/>
          <p:cNvSpPr/>
          <p:nvPr/>
        </p:nvSpPr>
        <p:spPr>
          <a:xfrm>
            <a:off x="3591302" y="3301371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4" name="Google Shape;914;p104"/>
          <p:cNvSpPr/>
          <p:nvPr/>
        </p:nvSpPr>
        <p:spPr>
          <a:xfrm>
            <a:off x="434623" y="1746700"/>
            <a:ext cx="2069100" cy="368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5" name="Google Shape;915;p104"/>
          <p:cNvSpPr/>
          <p:nvPr/>
        </p:nvSpPr>
        <p:spPr>
          <a:xfrm>
            <a:off x="2599402" y="174670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6" name="Google Shape;916;p104"/>
          <p:cNvPicPr preferRelativeResize="0"/>
          <p:nvPr/>
        </p:nvPicPr>
        <p:blipFill rotWithShape="1">
          <a:blip r:embed="rId6"/>
          <a:srcRect l="12443" t="80733" r="50246" b="13264"/>
          <a:stretch>
            <a:fillRect/>
          </a:stretch>
        </p:blipFill>
        <p:spPr>
          <a:xfrm>
            <a:off x="3780275" y="3829663"/>
            <a:ext cx="1747500" cy="2405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7" name="Google Shape;917;p104"/>
          <p:cNvSpPr/>
          <p:nvPr/>
        </p:nvSpPr>
        <p:spPr>
          <a:xfrm>
            <a:off x="3289825" y="3616375"/>
            <a:ext cx="546600" cy="213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8" name="Google Shape;918;p104"/>
          <p:cNvSpPr/>
          <p:nvPr/>
        </p:nvSpPr>
        <p:spPr>
          <a:xfrm>
            <a:off x="3780275" y="3829663"/>
            <a:ext cx="1747500" cy="262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19" name="Google Shape;919;p104"/>
          <p:cNvPicPr preferRelativeResize="0"/>
          <p:nvPr/>
        </p:nvPicPr>
        <p:blipFill rotWithShape="1">
          <a:blip r:embed="rId6"/>
          <a:srcRect l="2167" r="44045" b="19289"/>
          <a:stretch>
            <a:fillRect/>
          </a:stretch>
        </p:blipFill>
        <p:spPr>
          <a:xfrm>
            <a:off x="4394150" y="1155588"/>
            <a:ext cx="1875951" cy="24093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0" name="Google Shape;920;p104"/>
          <p:cNvSpPr/>
          <p:nvPr/>
        </p:nvSpPr>
        <p:spPr>
          <a:xfrm>
            <a:off x="4458375" y="1295825"/>
            <a:ext cx="1747500" cy="262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1" name="Google Shape;921;p104"/>
          <p:cNvSpPr/>
          <p:nvPr/>
        </p:nvSpPr>
        <p:spPr>
          <a:xfrm>
            <a:off x="6039452" y="933976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2" name="Google Shape;922;p104"/>
          <p:cNvSpPr/>
          <p:nvPr/>
        </p:nvSpPr>
        <p:spPr>
          <a:xfrm>
            <a:off x="3289825" y="4283550"/>
            <a:ext cx="4782900" cy="1518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3" name="Google Shape;923;p104"/>
          <p:cNvSpPr/>
          <p:nvPr/>
        </p:nvSpPr>
        <p:spPr>
          <a:xfrm>
            <a:off x="2908827" y="419043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9" name="Google Shape;929;p105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30" name="Google Shape;930;p105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Reply vs. Note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31" name="Google Shape;931;p105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932" name="Google Shape;932;p105" descr="Email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05"/>
          <p:cNvSpPr/>
          <p:nvPr/>
        </p:nvSpPr>
        <p:spPr>
          <a:xfrm>
            <a:off x="7116525" y="194377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4" name="Google Shape;934;p105"/>
          <p:cNvSpPr/>
          <p:nvPr/>
        </p:nvSpPr>
        <p:spPr>
          <a:xfrm>
            <a:off x="7116525" y="472712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5" name="Google Shape;935;p105"/>
          <p:cNvSpPr txBox="1"/>
          <p:nvPr/>
        </p:nvSpPr>
        <p:spPr>
          <a:xfrm>
            <a:off x="7780666" y="5100332"/>
            <a:ext cx="3309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 Note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leave internal note for the case </a:t>
            </a:r>
            <a:b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(It is not visible to merchant / customer view)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36" name="Google Shape;936;p105"/>
          <p:cNvSpPr txBox="1"/>
          <p:nvPr/>
        </p:nvSpPr>
        <p:spPr>
          <a:xfrm>
            <a:off x="7780666" y="2480138"/>
            <a:ext cx="3897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Reply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reply to customer tickets by adding contents</a:t>
            </a:r>
            <a:endParaRPr lang="en-US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937" name="Google Shape;937;p105"/>
          <p:cNvGrpSpPr/>
          <p:nvPr/>
        </p:nvGrpSpPr>
        <p:grpSpPr>
          <a:xfrm>
            <a:off x="499675" y="4023900"/>
            <a:ext cx="6370825" cy="2311520"/>
            <a:chOff x="499675" y="4023900"/>
            <a:chExt cx="6370825" cy="2311520"/>
          </a:xfrm>
        </p:grpSpPr>
        <p:pic>
          <p:nvPicPr>
            <p:cNvPr id="938" name="Google Shape;938;p10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99675" y="4711033"/>
              <a:ext cx="6370825" cy="162438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39" name="Google Shape;939;p105"/>
            <p:cNvPicPr preferRelativeResize="0"/>
            <p:nvPr/>
          </p:nvPicPr>
          <p:blipFill rotWithShape="1">
            <a:blip r:embed="rId4"/>
            <a:srcRect l="3540" t="4718" r="2791" b="4898"/>
            <a:stretch>
              <a:fillRect/>
            </a:stretch>
          </p:blipFill>
          <p:spPr>
            <a:xfrm>
              <a:off x="850800" y="4023900"/>
              <a:ext cx="1499616" cy="7680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40" name="Google Shape;940;p105"/>
          <p:cNvGrpSpPr/>
          <p:nvPr/>
        </p:nvGrpSpPr>
        <p:grpSpPr>
          <a:xfrm>
            <a:off x="499675" y="1234438"/>
            <a:ext cx="6370824" cy="2321768"/>
            <a:chOff x="499675" y="1234438"/>
            <a:chExt cx="6370824" cy="2321768"/>
          </a:xfrm>
        </p:grpSpPr>
        <p:pic>
          <p:nvPicPr>
            <p:cNvPr id="941" name="Google Shape;941;p105"/>
            <p:cNvPicPr preferRelativeResize="0"/>
            <p:nvPr/>
          </p:nvPicPr>
          <p:blipFill rotWithShape="1">
            <a:blip r:embed="rId5"/>
            <a:srcRect l="913" t="3911" r="893" b="3168"/>
            <a:stretch>
              <a:fillRect/>
            </a:stretch>
          </p:blipFill>
          <p:spPr>
            <a:xfrm>
              <a:off x="499675" y="1950204"/>
              <a:ext cx="6370824" cy="160600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42" name="Google Shape;942;p105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843800" y="1234438"/>
              <a:ext cx="1499616" cy="7680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106"/>
          <p:cNvGrpSpPr/>
          <p:nvPr/>
        </p:nvGrpSpPr>
        <p:grpSpPr>
          <a:xfrm>
            <a:off x="369125" y="1212125"/>
            <a:ext cx="5726902" cy="5158001"/>
            <a:chOff x="369125" y="1212125"/>
            <a:chExt cx="5726902" cy="5158001"/>
          </a:xfrm>
        </p:grpSpPr>
        <p:pic>
          <p:nvPicPr>
            <p:cNvPr id="948" name="Google Shape;948;p10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69125" y="1212125"/>
              <a:ext cx="5726902" cy="515800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49" name="Google Shape;949;p10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1884652" y="3352800"/>
              <a:ext cx="62865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10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1884652" y="3819200"/>
              <a:ext cx="62865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10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262950" y="1690375"/>
              <a:ext cx="478825" cy="15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2" name="Google Shape;952;p10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3" name="Google Shape;953;p106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54" name="Google Shape;954;p106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55" name="Google Shape;955;p106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56" name="Google Shape;956;p10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06"/>
          <p:cNvSpPr/>
          <p:nvPr/>
        </p:nvSpPr>
        <p:spPr>
          <a:xfrm>
            <a:off x="1884658" y="2819375"/>
            <a:ext cx="166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58" name="Google Shape;958;p106"/>
          <p:cNvCxnSpPr>
            <a:stCxn id="957" idx="3"/>
            <a:endCxn id="959" idx="1"/>
          </p:cNvCxnSpPr>
          <p:nvPr/>
        </p:nvCxnSpPr>
        <p:spPr>
          <a:xfrm>
            <a:off x="3549658" y="2977025"/>
            <a:ext cx="27972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106"/>
          <p:cNvSpPr/>
          <p:nvPr/>
        </p:nvSpPr>
        <p:spPr>
          <a:xfrm>
            <a:off x="6346850" y="2033075"/>
            <a:ext cx="4332000" cy="1887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0" name="Google Shape;960;p106"/>
          <p:cNvSpPr txBox="1"/>
          <p:nvPr/>
        </p:nvSpPr>
        <p:spPr>
          <a:xfrm>
            <a:off x="6416450" y="2105525"/>
            <a:ext cx="4192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New Merchant Account Activation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Requests are submitted by MSM or Care via Intercomb to activate merchant’s BackOffice Account.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here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0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5625" y="1226200"/>
            <a:ext cx="5105825" cy="53037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6" name="Google Shape;966;p10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7" name="Google Shape;967;p107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68" name="Google Shape;968;p107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69" name="Google Shape;969;p107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70" name="Google Shape;970;p10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07"/>
          <p:cNvSpPr/>
          <p:nvPr/>
        </p:nvSpPr>
        <p:spPr>
          <a:xfrm>
            <a:off x="520850" y="1525375"/>
            <a:ext cx="4030500" cy="21081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72" name="Google Shape;972;p107"/>
          <p:cNvCxnSpPr>
            <a:stCxn id="971" idx="3"/>
            <a:endCxn id="973" idx="1"/>
          </p:cNvCxnSpPr>
          <p:nvPr/>
        </p:nvCxnSpPr>
        <p:spPr>
          <a:xfrm>
            <a:off x="4551350" y="2579425"/>
            <a:ext cx="17955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3" name="Google Shape;973;p107"/>
          <p:cNvSpPr/>
          <p:nvPr/>
        </p:nvSpPr>
        <p:spPr>
          <a:xfrm>
            <a:off x="6346750" y="1814275"/>
            <a:ext cx="4332000" cy="1530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4" name="Google Shape;974;p107"/>
          <p:cNvSpPr txBox="1"/>
          <p:nvPr/>
        </p:nvSpPr>
        <p:spPr>
          <a:xfrm>
            <a:off x="6416350" y="2025325"/>
            <a:ext cx="419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New Merchant Account Activation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Inform Merchant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has been activated.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accent5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0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3750" y="1176550"/>
            <a:ext cx="6424099" cy="55054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80" name="Google Shape;980;p10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1" name="Google Shape;981;p108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82" name="Google Shape;982;p108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(Cont.)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83" name="Google Shape;983;p108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84" name="Google Shape;984;p10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8"/>
          <p:cNvSpPr/>
          <p:nvPr/>
        </p:nvSpPr>
        <p:spPr>
          <a:xfrm>
            <a:off x="810548" y="2480200"/>
            <a:ext cx="21762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86" name="Google Shape;986;p108"/>
          <p:cNvCxnSpPr>
            <a:stCxn id="985" idx="3"/>
            <a:endCxn id="987" idx="1"/>
          </p:cNvCxnSpPr>
          <p:nvPr/>
        </p:nvCxnSpPr>
        <p:spPr>
          <a:xfrm>
            <a:off x="2986748" y="2637850"/>
            <a:ext cx="38406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7" name="Google Shape;987;p108"/>
          <p:cNvSpPr/>
          <p:nvPr/>
        </p:nvSpPr>
        <p:spPr>
          <a:xfrm>
            <a:off x="6827350" y="1154350"/>
            <a:ext cx="4554300" cy="2967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8" name="Google Shape;988;p108"/>
          <p:cNvSpPr txBox="1"/>
          <p:nvPr/>
        </p:nvSpPr>
        <p:spPr>
          <a:xfrm>
            <a:off x="7008100" y="1315675"/>
            <a:ext cx="4192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Setup (Submitted by Merchants)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submitted by Merchants using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Jotform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that purchase onboarding packages and has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provided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menu list for setup.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will work on Menu once Merchants account is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activated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has 2-3 days to complete setup Product Setup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link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0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2100" y="1376050"/>
            <a:ext cx="6366200" cy="461811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4" name="Google Shape;994;p10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5" name="Google Shape;995;p109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96" name="Google Shape;996;p10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(Cont.)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97" name="Google Shape;997;p10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98" name="Google Shape;998;p10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9"/>
          <p:cNvSpPr/>
          <p:nvPr/>
        </p:nvSpPr>
        <p:spPr>
          <a:xfrm>
            <a:off x="1727425" y="3012650"/>
            <a:ext cx="3278100" cy="2601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00" name="Google Shape;1000;p109"/>
          <p:cNvCxnSpPr>
            <a:stCxn id="999" idx="3"/>
            <a:endCxn id="1001" idx="1"/>
          </p:cNvCxnSpPr>
          <p:nvPr/>
        </p:nvCxnSpPr>
        <p:spPr>
          <a:xfrm>
            <a:off x="5005525" y="3142700"/>
            <a:ext cx="18780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1" name="Google Shape;1001;p109"/>
          <p:cNvSpPr/>
          <p:nvPr/>
        </p:nvSpPr>
        <p:spPr>
          <a:xfrm>
            <a:off x="6883525" y="1659200"/>
            <a:ext cx="4554300" cy="2967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2" name="Google Shape;1002;p109"/>
          <p:cNvSpPr txBox="1"/>
          <p:nvPr/>
        </p:nvSpPr>
        <p:spPr>
          <a:xfrm>
            <a:off x="7064275" y="1708250"/>
            <a:ext cx="4192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Setup (Submitted by Merchant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Success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Manager)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submitted by MSM using Intercom ticket.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that purchase onboarding packages and has provided menu list for setup.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will work on Menu once Merchants account is activated.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has 2-3 days to complete setup Product Setup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link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74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74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Tools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2" name="Google Shape;412;p74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44367" y="6119033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1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8526" y="1193275"/>
            <a:ext cx="4964379" cy="53367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08" name="Google Shape;1008;p11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9" name="Google Shape;1009;p11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10" name="Google Shape;1010;p11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(Cont.)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11" name="Google Shape;1011;p11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12" name="Google Shape;1012;p1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10"/>
          <p:cNvSpPr/>
          <p:nvPr/>
        </p:nvSpPr>
        <p:spPr>
          <a:xfrm>
            <a:off x="618323" y="2404000"/>
            <a:ext cx="21762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14" name="Google Shape;1014;p110"/>
          <p:cNvCxnSpPr>
            <a:stCxn id="1013" idx="3"/>
            <a:endCxn id="1015" idx="1"/>
          </p:cNvCxnSpPr>
          <p:nvPr/>
        </p:nvCxnSpPr>
        <p:spPr>
          <a:xfrm>
            <a:off x="2794523" y="2561650"/>
            <a:ext cx="39567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5" name="Google Shape;1015;p110"/>
          <p:cNvSpPr/>
          <p:nvPr/>
        </p:nvSpPr>
        <p:spPr>
          <a:xfrm>
            <a:off x="6751225" y="1456600"/>
            <a:ext cx="4554300" cy="22101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6" name="Google Shape;1016;p110"/>
          <p:cNvSpPr txBox="1"/>
          <p:nvPr/>
        </p:nvSpPr>
        <p:spPr>
          <a:xfrm>
            <a:off x="6832375" y="1610500"/>
            <a:ext cx="4392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QR collaterals 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submitted AM and MSM via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Jotform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and it be parked at Onboarding team.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will work on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Adobe InDesign to create collaterals. 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Submit Collateral Printing Request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Jotform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 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6"/>
              </a:rPr>
              <a:t>here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111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11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Adobe Illustrator (OE)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23" name="Google Shape;1023;p111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53491" y="3894552"/>
            <a:ext cx="1698045" cy="169804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1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0" name="Google Shape;1030;p112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31" name="Google Shape;1031;p11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32" name="Google Shape;1032;p11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Adobe Illustrator </a:t>
            </a:r>
            <a:endParaRPr lang="en-US"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033" name="Google Shape;1033;p112"/>
          <p:cNvGrpSpPr/>
          <p:nvPr/>
        </p:nvGrpSpPr>
        <p:grpSpPr>
          <a:xfrm>
            <a:off x="403639" y="1357975"/>
            <a:ext cx="3986329" cy="704850"/>
            <a:chOff x="269966" y="1357974"/>
            <a:chExt cx="5140334" cy="704850"/>
          </a:xfrm>
        </p:grpSpPr>
        <p:sp>
          <p:nvSpPr>
            <p:cNvPr id="1034" name="Google Shape;1034;p112"/>
            <p:cNvSpPr/>
            <p:nvPr/>
          </p:nvSpPr>
          <p:spPr>
            <a:xfrm>
              <a:off x="906700" y="1358050"/>
              <a:ext cx="4503600" cy="7047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To create QR Code for merchant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1035" name="Google Shape;1035;p11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69966" y="1357974"/>
              <a:ext cx="1203675" cy="70485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036" name="Google Shape;1036;p11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9850" y="3171949"/>
            <a:ext cx="5267325" cy="31432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037" name="Google Shape;1037;p112"/>
          <p:cNvSpPr/>
          <p:nvPr/>
        </p:nvSpPr>
        <p:spPr>
          <a:xfrm>
            <a:off x="1138300" y="2707025"/>
            <a:ext cx="43152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Toggle on both Beep QR and Beep Delivery in BackOffice.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8" name="Google Shape;1038;p112"/>
          <p:cNvSpPr/>
          <p:nvPr/>
        </p:nvSpPr>
        <p:spPr>
          <a:xfrm>
            <a:off x="1990613" y="6161575"/>
            <a:ext cx="2093400" cy="368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Settings &gt; Account &gt; F&amp;B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39" name="Google Shape;1039;p11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217325" y="2933825"/>
            <a:ext cx="4415225" cy="3381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040" name="Google Shape;1040;p112"/>
          <p:cNvSpPr/>
          <p:nvPr/>
        </p:nvSpPr>
        <p:spPr>
          <a:xfrm>
            <a:off x="7835348" y="2707025"/>
            <a:ext cx="30924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2.Select a store to begin with the table QR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41" name="Google Shape;1041;p112"/>
          <p:cNvSpPr/>
          <p:nvPr/>
        </p:nvSpPr>
        <p:spPr>
          <a:xfrm>
            <a:off x="8905338" y="6161575"/>
            <a:ext cx="2093400" cy="368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Settings &gt; Stores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42" name="Google Shape;1042;p11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877872" y="287075"/>
            <a:ext cx="601875" cy="51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1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68129" y="3272527"/>
            <a:ext cx="1698045" cy="169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1632679" y="3038852"/>
            <a:ext cx="1698045" cy="169804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1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0" name="Google Shape;1050;p113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51" name="Google Shape;1051;p113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Create QR Collaterals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52" name="Google Shape;1052;p113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Adobe Illustrator </a:t>
            </a:r>
            <a:endParaRPr lang="en-US"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53" name="Google Shape;1053;p1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0450" y="1856999"/>
            <a:ext cx="4333875" cy="17335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054" name="Google Shape;1054;p113"/>
          <p:cNvSpPr/>
          <p:nvPr/>
        </p:nvSpPr>
        <p:spPr>
          <a:xfrm>
            <a:off x="848650" y="1438850"/>
            <a:ext cx="32661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3. Click on Sell this store’s inventory online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55" name="Google Shape;1055;p1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1250" y="4672125"/>
            <a:ext cx="4384025" cy="14287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056" name="Google Shape;1056;p113"/>
          <p:cNvSpPr/>
          <p:nvPr/>
        </p:nvSpPr>
        <p:spPr>
          <a:xfrm>
            <a:off x="1053135" y="4280900"/>
            <a:ext cx="30285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4. Go to Tables, and create Table Layout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57" name="Google Shape;1057;p11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79799" y="1856999"/>
            <a:ext cx="4286250" cy="1143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058" name="Google Shape;1058;p1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613125" y="3157650"/>
            <a:ext cx="4286250" cy="29432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059" name="Google Shape;1059;p113"/>
          <p:cNvSpPr/>
          <p:nvPr/>
        </p:nvSpPr>
        <p:spPr>
          <a:xfrm>
            <a:off x="6887400" y="1377975"/>
            <a:ext cx="38814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5. Go to Beep QR Ordering and click on New Request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60" name="Google Shape;1060;p11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877872" y="287075"/>
            <a:ext cx="601875" cy="51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77473" y="1454850"/>
            <a:ext cx="1387879" cy="138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1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7" name="Google Shape;1067;p114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68" name="Google Shape;1068;p114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Create QR Collaterals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69" name="Google Shape;1069;p114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Adobe Illustrator </a:t>
            </a:r>
            <a:endParaRPr lang="en-US"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70" name="Google Shape;1070;p1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3725" y="1643387"/>
            <a:ext cx="3333750" cy="14192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1" name="Google Shape;1071;p114"/>
          <p:cNvSpPr/>
          <p:nvPr/>
        </p:nvSpPr>
        <p:spPr>
          <a:xfrm>
            <a:off x="553475" y="1198575"/>
            <a:ext cx="39936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6. Select Import from Table Layout and Submit request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72" name="Google Shape;1072;p1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99600" y="1654575"/>
            <a:ext cx="5190450" cy="10777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073" name="Google Shape;1073;p114"/>
          <p:cNvSpPr/>
          <p:nvPr/>
        </p:nvSpPr>
        <p:spPr>
          <a:xfrm>
            <a:off x="5619875" y="1198575"/>
            <a:ext cx="47499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7. Log in to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beeporder@storehub.com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and download attachment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74" name="Google Shape;1074;p11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842225" y="4082047"/>
            <a:ext cx="1981200" cy="24479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075" name="Google Shape;1075;p114"/>
          <p:cNvSpPr/>
          <p:nvPr/>
        </p:nvSpPr>
        <p:spPr>
          <a:xfrm>
            <a:off x="553475" y="3646250"/>
            <a:ext cx="47499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8. On the CSV file insert the word “Table” in front of each number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76" name="Google Shape;1076;p11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233425" y="3985100"/>
            <a:ext cx="2178775" cy="25448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077" name="Google Shape;1077;p114"/>
          <p:cNvSpPr/>
          <p:nvPr/>
        </p:nvSpPr>
        <p:spPr>
          <a:xfrm>
            <a:off x="6094975" y="3646250"/>
            <a:ext cx="47499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9. Once done, export to CSV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78" name="Google Shape;1078;p11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877872" y="287075"/>
            <a:ext cx="601875" cy="51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69329" y="1198577"/>
            <a:ext cx="1698045" cy="169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>
            <a:off x="5032079" y="4414127"/>
            <a:ext cx="1698045" cy="169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7913" y="4009425"/>
            <a:ext cx="4281026" cy="22866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86" name="Google Shape;1086;p1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30125" y="4082050"/>
            <a:ext cx="3819525" cy="2362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087" name="Google Shape;1087;p11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396425" y="1509550"/>
            <a:ext cx="3015763" cy="16868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88" name="Google Shape;1088;p11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197100" y="1610638"/>
            <a:ext cx="2219325" cy="10763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9" name="Google Shape;1089;p11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90" name="Google Shape;1090;p115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91" name="Google Shape;1091;p115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Create QR Collaterals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92" name="Google Shape;1092;p115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Adobe Illustrator </a:t>
            </a:r>
            <a:endParaRPr lang="en-US"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93" name="Google Shape;1093;p115"/>
          <p:cNvSpPr/>
          <p:nvPr/>
        </p:nvSpPr>
        <p:spPr>
          <a:xfrm>
            <a:off x="553475" y="1198575"/>
            <a:ext cx="35445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10. Launch Adobe InDesign app and import CSV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94" name="Google Shape;1094;p115"/>
          <p:cNvSpPr/>
          <p:nvPr/>
        </p:nvSpPr>
        <p:spPr>
          <a:xfrm>
            <a:off x="5619875" y="1198575"/>
            <a:ext cx="47499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11. The file will appear with Table Sticker.indd file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95" name="Google Shape;1095;p115"/>
          <p:cNvSpPr/>
          <p:nvPr/>
        </p:nvSpPr>
        <p:spPr>
          <a:xfrm>
            <a:off x="553475" y="3646250"/>
            <a:ext cx="47499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13. Select the CSV file from Step 1 and click on ‘Open’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96" name="Google Shape;1096;p115"/>
          <p:cNvSpPr/>
          <p:nvPr/>
        </p:nvSpPr>
        <p:spPr>
          <a:xfrm>
            <a:off x="6094975" y="3646250"/>
            <a:ext cx="47499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12. Click on the icon and ‘Select Data Source’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97" name="Google Shape;1097;p11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877872" y="287075"/>
            <a:ext cx="601875" cy="51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50999" y="1452625"/>
            <a:ext cx="2391350" cy="169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57800" y="4216725"/>
            <a:ext cx="2467442" cy="24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388010" y="4216713"/>
            <a:ext cx="2338815" cy="24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842338" y="1654575"/>
            <a:ext cx="3298047" cy="19550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106" name="Google Shape;1106;p1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62125" y="1499988"/>
            <a:ext cx="2695575" cy="22764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107" name="Google Shape;1107;p11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8" name="Google Shape;1108;p116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09" name="Google Shape;1109;p116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Create QR Collaterals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10" name="Google Shape;1110;p116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Adobe Illustrator </a:t>
            </a:r>
            <a:endParaRPr lang="en-US"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11" name="Google Shape;1111;p116"/>
          <p:cNvSpPr/>
          <p:nvPr/>
        </p:nvSpPr>
        <p:spPr>
          <a:xfrm>
            <a:off x="553475" y="1198575"/>
            <a:ext cx="41244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14. Click on Preview for the QR code to appear on screen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12" name="Google Shape;1112;p116"/>
          <p:cNvSpPr/>
          <p:nvPr/>
        </p:nvSpPr>
        <p:spPr>
          <a:xfrm>
            <a:off x="3346350" y="3889500"/>
            <a:ext cx="52344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16. Click on OK then Export; save file name as Merchants account name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13" name="Google Shape;1113;p116"/>
          <p:cNvSpPr/>
          <p:nvPr/>
        </p:nvSpPr>
        <p:spPr>
          <a:xfrm>
            <a:off x="7299538" y="1198575"/>
            <a:ext cx="21597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15. Export to PDF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14" name="Google Shape;1114;p11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877872" y="287075"/>
            <a:ext cx="601875" cy="51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1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2007899" y="2466725"/>
            <a:ext cx="2391350" cy="169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1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1" name="Google Shape;1121;p117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22" name="Google Shape;1122;p117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Create QR Collaterals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23" name="Google Shape;1123;p117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Adobe Illustrator </a:t>
            </a:r>
            <a:endParaRPr lang="en-US"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24" name="Google Shape;1124;p1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9900" y="1658574"/>
            <a:ext cx="5734050" cy="1104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25" name="Google Shape;1125;p117"/>
          <p:cNvSpPr/>
          <p:nvPr/>
        </p:nvSpPr>
        <p:spPr>
          <a:xfrm>
            <a:off x="517875" y="1361900"/>
            <a:ext cx="52581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17. Visit the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sheet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and refer to “Soft Copy + Collateral” or “Hardcopy”  tab.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26" name="Google Shape;1126;p11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9900" y="4489475"/>
            <a:ext cx="5734050" cy="11049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127" name="Google Shape;1127;p117"/>
          <p:cNvSpPr/>
          <p:nvPr/>
        </p:nvSpPr>
        <p:spPr>
          <a:xfrm>
            <a:off x="517875" y="4193025"/>
            <a:ext cx="52581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18. Fill in the quantity required in each column based on the request.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28" name="Google Shape;1128;p11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547350" y="2467775"/>
            <a:ext cx="5190151" cy="21812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129" name="Google Shape;1129;p117"/>
          <p:cNvSpPr/>
          <p:nvPr/>
        </p:nvSpPr>
        <p:spPr>
          <a:xfrm>
            <a:off x="7165725" y="1983025"/>
            <a:ext cx="39534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19. Go to File and click on Download; then select PDF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30" name="Google Shape;1130;p117"/>
          <p:cNvSpPr/>
          <p:nvPr/>
        </p:nvSpPr>
        <p:spPr>
          <a:xfrm>
            <a:off x="7318125" y="4590925"/>
            <a:ext cx="39534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20. Go to File and click on Download; then select PDF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31" name="Google Shape;1131;p11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877872" y="287075"/>
            <a:ext cx="601875" cy="51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7" name="Google Shape;1137;p118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38" name="Google Shape;1138;p118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Create QR Collaterals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39" name="Google Shape;1139;p118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Adobe Illustrator </a:t>
            </a:r>
            <a:endParaRPr lang="en-US"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40" name="Google Shape;1140;p1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5625" y="1628700"/>
            <a:ext cx="5465451" cy="48489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41" name="Google Shape;1141;p118"/>
          <p:cNvSpPr/>
          <p:nvPr/>
        </p:nvSpPr>
        <p:spPr>
          <a:xfrm>
            <a:off x="6771200" y="1628700"/>
            <a:ext cx="4452000" cy="2439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OE’s will need to submit Jotform after creating QR collaterals with Adobe Illustrator. 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request will be directed to Vendor Image Magic, who will handle the printing and dispatch of the materials to the merchants.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42" name="Google Shape;1142;p118"/>
          <p:cNvSpPr/>
          <p:nvPr/>
        </p:nvSpPr>
        <p:spPr>
          <a:xfrm>
            <a:off x="2247950" y="1172700"/>
            <a:ext cx="1720800" cy="45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21. 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Submit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Jotform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43" name="Google Shape;1143;p1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77872" y="287075"/>
            <a:ext cx="601875" cy="51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119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19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50" name="Google Shape;1150;p11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8" name="Google Shape;418;p75"/>
          <p:cNvSpPr txBox="1"/>
          <p:nvPr/>
        </p:nvSpPr>
        <p:spPr>
          <a:xfrm>
            <a:off x="-62699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19" name="Google Shape;419;p75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Main Tools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20" name="Google Shape;420;p75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Mechanism</a:t>
            </a:r>
            <a:endParaRPr sz="29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21" name="Google Shape;421;p75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22" name="Google Shape;422;p75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15982" y="253106"/>
            <a:ext cx="6702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23" name="Google Shape;423;p75"/>
          <p:cNvSpPr txBox="1"/>
          <p:nvPr/>
        </p:nvSpPr>
        <p:spPr>
          <a:xfrm>
            <a:off x="4937877" y="6308225"/>
            <a:ext cx="14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1301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Adobe Illustrator</a:t>
            </a:r>
            <a:endParaRPr lang="en-US" b="1">
              <a:solidFill>
                <a:srgbClr val="C1301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4" name="Google Shape;424;p75"/>
          <p:cNvSpPr txBox="1"/>
          <p:nvPr/>
        </p:nvSpPr>
        <p:spPr>
          <a:xfrm>
            <a:off x="1256250" y="2121738"/>
            <a:ext cx="205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1607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Knowledge </a:t>
            </a:r>
            <a:r>
              <a:rPr lang="en-US" b="1">
                <a:solidFill>
                  <a:srgbClr val="F1607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Base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25" name="Google Shape;425;p75"/>
          <p:cNvSpPr txBox="1"/>
          <p:nvPr/>
        </p:nvSpPr>
        <p:spPr>
          <a:xfrm>
            <a:off x="2791027" y="5050524"/>
            <a:ext cx="73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7D944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Forms</a:t>
            </a:r>
            <a:endParaRPr lang="en-US" b="1">
              <a:solidFill>
                <a:srgbClr val="7D9445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6" name="Google Shape;426;p75"/>
          <p:cNvSpPr/>
          <p:nvPr/>
        </p:nvSpPr>
        <p:spPr>
          <a:xfrm rot="135299">
            <a:off x="5133828" y="3901349"/>
            <a:ext cx="1076546" cy="2303636"/>
          </a:xfrm>
          <a:custGeom>
            <a:avLst/>
            <a:gdLst/>
            <a:ahLst/>
            <a:cxnLst/>
            <a:rect l="l" t="t" r="r" b="b"/>
            <a:pathLst>
              <a:path w="18868" h="21450" extrusionOk="0">
                <a:moveTo>
                  <a:pt x="9434" y="21450"/>
                </a:moveTo>
                <a:lnTo>
                  <a:pt x="9434" y="21450"/>
                </a:lnTo>
                <a:cubicBezTo>
                  <a:pt x="3159" y="21450"/>
                  <a:pt x="-1366" y="18255"/>
                  <a:pt x="377" y="15051"/>
                </a:cubicBezTo>
                <a:lnTo>
                  <a:pt x="3167" y="9913"/>
                </a:lnTo>
                <a:lnTo>
                  <a:pt x="8305" y="450"/>
                </a:lnTo>
                <a:cubicBezTo>
                  <a:pt x="8632" y="-150"/>
                  <a:pt x="10236" y="-150"/>
                  <a:pt x="10563" y="450"/>
                </a:cubicBezTo>
                <a:lnTo>
                  <a:pt x="15701" y="9913"/>
                </a:lnTo>
                <a:lnTo>
                  <a:pt x="18491" y="15051"/>
                </a:lnTo>
                <a:cubicBezTo>
                  <a:pt x="20234" y="18255"/>
                  <a:pt x="15709" y="21450"/>
                  <a:pt x="9434" y="21450"/>
                </a:cubicBezTo>
                <a:lnTo>
                  <a:pt x="9434" y="21450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7" name="Google Shape;427;p75"/>
          <p:cNvSpPr/>
          <p:nvPr/>
        </p:nvSpPr>
        <p:spPr>
          <a:xfrm>
            <a:off x="5204692" y="1123830"/>
            <a:ext cx="1076561" cy="2303623"/>
          </a:xfrm>
          <a:custGeom>
            <a:avLst/>
            <a:gdLst/>
            <a:ahLst/>
            <a:cxnLst/>
            <a:rect l="l" t="t" r="r" b="b"/>
            <a:pathLst>
              <a:path w="18868" h="21450" extrusionOk="0">
                <a:moveTo>
                  <a:pt x="9434" y="0"/>
                </a:moveTo>
                <a:lnTo>
                  <a:pt x="9434" y="0"/>
                </a:lnTo>
                <a:cubicBezTo>
                  <a:pt x="15709" y="0"/>
                  <a:pt x="20234" y="3195"/>
                  <a:pt x="18491" y="6399"/>
                </a:cubicBezTo>
                <a:lnTo>
                  <a:pt x="15701" y="11537"/>
                </a:lnTo>
                <a:lnTo>
                  <a:pt x="10563" y="21000"/>
                </a:lnTo>
                <a:cubicBezTo>
                  <a:pt x="10236" y="21600"/>
                  <a:pt x="8632" y="21600"/>
                  <a:pt x="8305" y="21000"/>
                </a:cubicBezTo>
                <a:lnTo>
                  <a:pt x="3167" y="11537"/>
                </a:lnTo>
                <a:lnTo>
                  <a:pt x="377" y="6399"/>
                </a:lnTo>
                <a:cubicBezTo>
                  <a:pt x="-1366" y="3195"/>
                  <a:pt x="3159" y="0"/>
                  <a:pt x="9434" y="0"/>
                </a:cubicBezTo>
                <a:lnTo>
                  <a:pt x="9434" y="0"/>
                </a:lnTo>
                <a:close/>
              </a:path>
            </a:pathLst>
          </a:custGeom>
          <a:solidFill>
            <a:srgbClr val="05ACC7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8" name="Google Shape;428;p75"/>
          <p:cNvSpPr/>
          <p:nvPr/>
        </p:nvSpPr>
        <p:spPr>
          <a:xfrm>
            <a:off x="6098709" y="3141434"/>
            <a:ext cx="2303623" cy="1076276"/>
          </a:xfrm>
          <a:custGeom>
            <a:avLst/>
            <a:gdLst/>
            <a:ahLst/>
            <a:cxnLst/>
            <a:rect l="l" t="t" r="r" b="b"/>
            <a:pathLst>
              <a:path w="21450" h="18863" extrusionOk="0">
                <a:moveTo>
                  <a:pt x="21450" y="9429"/>
                </a:moveTo>
                <a:lnTo>
                  <a:pt x="21450" y="9429"/>
                </a:lnTo>
                <a:cubicBezTo>
                  <a:pt x="21450" y="15704"/>
                  <a:pt x="18255" y="20229"/>
                  <a:pt x="15051" y="18486"/>
                </a:cubicBezTo>
                <a:lnTo>
                  <a:pt x="9913" y="15704"/>
                </a:lnTo>
                <a:lnTo>
                  <a:pt x="450" y="10566"/>
                </a:lnTo>
                <a:cubicBezTo>
                  <a:pt x="-150" y="10239"/>
                  <a:pt x="-150" y="8635"/>
                  <a:pt x="450" y="8308"/>
                </a:cubicBezTo>
                <a:lnTo>
                  <a:pt x="9913" y="3170"/>
                </a:lnTo>
                <a:lnTo>
                  <a:pt x="15051" y="380"/>
                </a:lnTo>
                <a:cubicBezTo>
                  <a:pt x="18251" y="-1371"/>
                  <a:pt x="21450" y="3154"/>
                  <a:pt x="21450" y="9429"/>
                </a:cubicBezTo>
                <a:lnTo>
                  <a:pt x="21450" y="9429"/>
                </a:lnTo>
                <a:close/>
              </a:path>
            </a:pathLst>
          </a:custGeom>
          <a:solidFill>
            <a:srgbClr val="4CC1E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9" name="Google Shape;429;p75"/>
          <p:cNvSpPr/>
          <p:nvPr/>
        </p:nvSpPr>
        <p:spPr>
          <a:xfrm>
            <a:off x="5966320" y="3901351"/>
            <a:ext cx="1806280" cy="1806270"/>
          </a:xfrm>
          <a:custGeom>
            <a:avLst/>
            <a:gdLst/>
            <a:ahLst/>
            <a:cxnLst/>
            <a:rect l="l" t="t" r="r" b="b"/>
            <a:pathLst>
              <a:path w="20260" h="20265" extrusionOk="0">
                <a:moveTo>
                  <a:pt x="18494" y="18496"/>
                </a:moveTo>
                <a:lnTo>
                  <a:pt x="18494" y="18496"/>
                </a:lnTo>
                <a:cubicBezTo>
                  <a:pt x="15656" y="21335"/>
                  <a:pt x="10885" y="20665"/>
                  <a:pt x="8943" y="17145"/>
                </a:cubicBezTo>
                <a:lnTo>
                  <a:pt x="5832" y="11504"/>
                </a:lnTo>
                <a:lnTo>
                  <a:pt x="99" y="1118"/>
                </a:lnTo>
                <a:cubicBezTo>
                  <a:pt x="-268" y="458"/>
                  <a:pt x="460" y="-265"/>
                  <a:pt x="1120" y="96"/>
                </a:cubicBezTo>
                <a:lnTo>
                  <a:pt x="11503" y="5832"/>
                </a:lnTo>
                <a:lnTo>
                  <a:pt x="17143" y="8943"/>
                </a:lnTo>
                <a:cubicBezTo>
                  <a:pt x="20657" y="10881"/>
                  <a:pt x="21332" y="15652"/>
                  <a:pt x="18494" y="18496"/>
                </a:cubicBezTo>
                <a:lnTo>
                  <a:pt x="18494" y="18496"/>
                </a:lnTo>
                <a:close/>
              </a:path>
            </a:pathLst>
          </a:custGeom>
          <a:solidFill>
            <a:srgbClr val="FFCC4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0" name="Google Shape;430;p75"/>
          <p:cNvSpPr/>
          <p:nvPr/>
        </p:nvSpPr>
        <p:spPr>
          <a:xfrm rot="-677027">
            <a:off x="3468993" y="1935802"/>
            <a:ext cx="1806298" cy="1806277"/>
          </a:xfrm>
          <a:custGeom>
            <a:avLst/>
            <a:gdLst/>
            <a:ahLst/>
            <a:cxnLst/>
            <a:rect l="l" t="t" r="r" b="b"/>
            <a:pathLst>
              <a:path w="20260" h="20265" extrusionOk="0">
                <a:moveTo>
                  <a:pt x="1767" y="1769"/>
                </a:moveTo>
                <a:lnTo>
                  <a:pt x="1767" y="1769"/>
                </a:lnTo>
                <a:cubicBezTo>
                  <a:pt x="4605" y="-1070"/>
                  <a:pt x="9376" y="-400"/>
                  <a:pt x="11318" y="3120"/>
                </a:cubicBezTo>
                <a:lnTo>
                  <a:pt x="14429" y="8761"/>
                </a:lnTo>
                <a:lnTo>
                  <a:pt x="20162" y="19147"/>
                </a:lnTo>
                <a:cubicBezTo>
                  <a:pt x="20529" y="19807"/>
                  <a:pt x="19801" y="20530"/>
                  <a:pt x="19141" y="20169"/>
                </a:cubicBezTo>
                <a:lnTo>
                  <a:pt x="8758" y="14433"/>
                </a:lnTo>
                <a:lnTo>
                  <a:pt x="3118" y="11322"/>
                </a:lnTo>
                <a:cubicBezTo>
                  <a:pt x="-396" y="9384"/>
                  <a:pt x="-1071" y="4613"/>
                  <a:pt x="1767" y="1769"/>
                </a:cubicBezTo>
                <a:lnTo>
                  <a:pt x="1767" y="1769"/>
                </a:lnTo>
                <a:close/>
              </a:path>
            </a:pathLst>
          </a:custGeom>
          <a:solidFill>
            <a:srgbClr val="F16077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1" name="Google Shape;431;p75"/>
          <p:cNvSpPr/>
          <p:nvPr/>
        </p:nvSpPr>
        <p:spPr>
          <a:xfrm rot="510511">
            <a:off x="3577292" y="3634963"/>
            <a:ext cx="1806239" cy="1806260"/>
          </a:xfrm>
          <a:custGeom>
            <a:avLst/>
            <a:gdLst/>
            <a:ahLst/>
            <a:cxnLst/>
            <a:rect l="l" t="t" r="r" b="b"/>
            <a:pathLst>
              <a:path w="20265" h="20260" extrusionOk="0">
                <a:moveTo>
                  <a:pt x="1769" y="18494"/>
                </a:moveTo>
                <a:lnTo>
                  <a:pt x="1769" y="18494"/>
                </a:lnTo>
                <a:cubicBezTo>
                  <a:pt x="-1070" y="15656"/>
                  <a:pt x="-400" y="10885"/>
                  <a:pt x="3120" y="8943"/>
                </a:cubicBezTo>
                <a:lnTo>
                  <a:pt x="8761" y="5832"/>
                </a:lnTo>
                <a:lnTo>
                  <a:pt x="19147" y="99"/>
                </a:lnTo>
                <a:cubicBezTo>
                  <a:pt x="19807" y="-268"/>
                  <a:pt x="20530" y="460"/>
                  <a:pt x="20169" y="1120"/>
                </a:cubicBezTo>
                <a:lnTo>
                  <a:pt x="14433" y="11503"/>
                </a:lnTo>
                <a:lnTo>
                  <a:pt x="11322" y="17143"/>
                </a:lnTo>
                <a:cubicBezTo>
                  <a:pt x="9384" y="20657"/>
                  <a:pt x="4613" y="21332"/>
                  <a:pt x="1769" y="18494"/>
                </a:cubicBezTo>
                <a:lnTo>
                  <a:pt x="1769" y="18494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2" name="Google Shape;432;p75"/>
          <p:cNvSpPr/>
          <p:nvPr/>
        </p:nvSpPr>
        <p:spPr>
          <a:xfrm>
            <a:off x="5966333" y="1679145"/>
            <a:ext cx="1806270" cy="1806280"/>
          </a:xfrm>
          <a:custGeom>
            <a:avLst/>
            <a:gdLst/>
            <a:ahLst/>
            <a:cxnLst/>
            <a:rect l="l" t="t" r="r" b="b"/>
            <a:pathLst>
              <a:path w="20265" h="20260" extrusionOk="0">
                <a:moveTo>
                  <a:pt x="18496" y="1767"/>
                </a:moveTo>
                <a:lnTo>
                  <a:pt x="18496" y="1767"/>
                </a:lnTo>
                <a:cubicBezTo>
                  <a:pt x="21335" y="4605"/>
                  <a:pt x="20665" y="9376"/>
                  <a:pt x="17145" y="11318"/>
                </a:cubicBezTo>
                <a:lnTo>
                  <a:pt x="11504" y="14429"/>
                </a:lnTo>
                <a:lnTo>
                  <a:pt x="1118" y="20162"/>
                </a:lnTo>
                <a:cubicBezTo>
                  <a:pt x="458" y="20529"/>
                  <a:pt x="-265" y="19801"/>
                  <a:pt x="96" y="19141"/>
                </a:cubicBezTo>
                <a:lnTo>
                  <a:pt x="5832" y="8758"/>
                </a:lnTo>
                <a:lnTo>
                  <a:pt x="8943" y="3118"/>
                </a:lnTo>
                <a:cubicBezTo>
                  <a:pt x="10886" y="-395"/>
                  <a:pt x="15657" y="-1071"/>
                  <a:pt x="18496" y="1767"/>
                </a:cubicBezTo>
                <a:lnTo>
                  <a:pt x="18496" y="1767"/>
                </a:lnTo>
                <a:close/>
              </a:path>
            </a:pathLst>
          </a:custGeom>
          <a:solidFill>
            <a:srgbClr val="F7931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33" name="Google Shape;433;p7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25449" y="1327910"/>
            <a:ext cx="612902" cy="61290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4" name="Google Shape;434;p75"/>
          <p:cNvSpPr txBox="1"/>
          <p:nvPr/>
        </p:nvSpPr>
        <p:spPr>
          <a:xfrm>
            <a:off x="7772588" y="5564910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A576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Intercom</a:t>
            </a:r>
            <a:endParaRPr lang="en-US" b="1">
              <a:solidFill>
                <a:srgbClr val="A576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5" name="Google Shape;435;p75"/>
          <p:cNvSpPr txBox="1"/>
          <p:nvPr/>
        </p:nvSpPr>
        <p:spPr>
          <a:xfrm>
            <a:off x="4937863" y="696936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245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 Support Tool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36" name="Google Shape;436;p75"/>
          <p:cNvSpPr txBox="1"/>
          <p:nvPr/>
        </p:nvSpPr>
        <p:spPr>
          <a:xfrm>
            <a:off x="7990826" y="1704561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96F0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Salesforce</a:t>
            </a:r>
            <a:endParaRPr lang="en-US" b="1">
              <a:solidFill>
                <a:srgbClr val="C96F07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7" name="Google Shape;437;p75"/>
          <p:cNvSpPr txBox="1"/>
          <p:nvPr/>
        </p:nvSpPr>
        <p:spPr>
          <a:xfrm>
            <a:off x="8682826" y="3536349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A1D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Chargebee</a:t>
            </a:r>
            <a:endParaRPr lang="en-US" b="1">
              <a:solidFill>
                <a:srgbClr val="13A1D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38" name="Google Shape;438;p7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594652" y="2199885"/>
            <a:ext cx="601875" cy="6018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9" name="Google Shape;439;p75" descr="Salesforce " title="Salesforce 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957713" y="1961288"/>
            <a:ext cx="609600" cy="60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0" name="Google Shape;440;p7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320625" y="3441975"/>
            <a:ext cx="670200" cy="52028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1" name="Google Shape;441;p7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020529" y="4947690"/>
            <a:ext cx="483975" cy="483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2" name="Google Shape;442;p7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371622" y="5384050"/>
            <a:ext cx="601875" cy="51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75" descr="Google forms " title="Google forms 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3800218" y="45595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0"/>
          <p:cNvSpPr/>
          <p:nvPr/>
        </p:nvSpPr>
        <p:spPr>
          <a:xfrm>
            <a:off x="8122950" y="1536350"/>
            <a:ext cx="3273900" cy="2841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MSM will submit Account Activation requests through this form.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will be received by OE’s via Intercom to process the the activation on Chargebee.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56" name="Google Shape;1156;p1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89638" y="1125650"/>
            <a:ext cx="3667225" cy="5404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57" name="Google Shape;1157;p12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58" name="Google Shape;1158;p12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9" name="Google Shape;1159;p12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60" name="Google Shape;1160;p12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 Activation Request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61" name="Google Shape;1161;p120"/>
          <p:cNvSpPr/>
          <p:nvPr/>
        </p:nvSpPr>
        <p:spPr>
          <a:xfrm>
            <a:off x="3196650" y="1536350"/>
            <a:ext cx="2914500" cy="559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62" name="Google Shape;1162;p120"/>
          <p:cNvCxnSpPr>
            <a:endCxn id="1161" idx="3"/>
          </p:cNvCxnSpPr>
          <p:nvPr/>
        </p:nvCxnSpPr>
        <p:spPr>
          <a:xfrm rot="10800000">
            <a:off x="6111150" y="1816100"/>
            <a:ext cx="2073600" cy="69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3" name="Google Shape;1163;p120" descr="Google forms " title="Google forms 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87243" y="2934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2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69" name="Google Shape;1169;p12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0" name="Google Shape;1170;p121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71" name="Google Shape;1171;p121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StoreHub Collaterals Request Form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72" name="Google Shape;1172;p1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28400" y="1146775"/>
            <a:ext cx="3989700" cy="53831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73" name="Google Shape;1173;p121"/>
          <p:cNvSpPr/>
          <p:nvPr/>
        </p:nvSpPr>
        <p:spPr>
          <a:xfrm>
            <a:off x="3196675" y="1539975"/>
            <a:ext cx="2011800" cy="506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74" name="Google Shape;1174;p121"/>
          <p:cNvCxnSpPr>
            <a:endCxn id="1173" idx="3"/>
          </p:cNvCxnSpPr>
          <p:nvPr/>
        </p:nvCxnSpPr>
        <p:spPr>
          <a:xfrm flipH="1">
            <a:off x="5208475" y="1785675"/>
            <a:ext cx="2914500" cy="7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5" name="Google Shape;1175;p121"/>
          <p:cNvSpPr/>
          <p:nvPr/>
        </p:nvSpPr>
        <p:spPr>
          <a:xfrm>
            <a:off x="8122950" y="1536350"/>
            <a:ext cx="3273900" cy="2841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MSM will submit QR Collaterals requests through this form.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Request will be received by OE’s via Intercom to process the Collaterals for Merchants.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76" name="Google Shape;1176;p121" descr="Google forms " title="Google forms 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87243" y="2934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1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99100" y="1367875"/>
            <a:ext cx="3361100" cy="49692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82" name="Google Shape;1182;p12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Forms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83" name="Google Shape;1183;p12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4" name="Google Shape;1184;p122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85" name="Google Shape;1185;p12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Collateral Printing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86" name="Google Shape;1186;p122"/>
          <p:cNvSpPr/>
          <p:nvPr/>
        </p:nvSpPr>
        <p:spPr>
          <a:xfrm>
            <a:off x="3419900" y="1626775"/>
            <a:ext cx="2532900" cy="506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87" name="Google Shape;1187;p122"/>
          <p:cNvCxnSpPr>
            <a:endCxn id="1186" idx="3"/>
          </p:cNvCxnSpPr>
          <p:nvPr/>
        </p:nvCxnSpPr>
        <p:spPr>
          <a:xfrm flipH="1">
            <a:off x="5952800" y="1872475"/>
            <a:ext cx="2194800" cy="7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8" name="Google Shape;1188;p122"/>
          <p:cNvSpPr/>
          <p:nvPr/>
        </p:nvSpPr>
        <p:spPr>
          <a:xfrm>
            <a:off x="8122950" y="1536350"/>
            <a:ext cx="3273900" cy="1960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will submit this form once QR collaterals has been created using Adobe Illustrator.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89" name="Google Shape;1189;p122" descr="Google forms " title="Google forms 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87243" y="29347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23"/>
          <p:cNvSpPr txBox="1"/>
          <p:nvPr/>
        </p:nvSpPr>
        <p:spPr>
          <a:xfrm>
            <a:off x="719404" y="4677139"/>
            <a:ext cx="6872887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95" name="Google Shape;1195;p123"/>
          <p:cNvPicPr preferRelativeResize="0"/>
          <p:nvPr/>
        </p:nvPicPr>
        <p:blipFill rotWithShape="1">
          <a:blip r:embed="rId1"/>
          <a:srcRect l="11039" t="2837" r="9074" b="8652"/>
          <a:stretch>
            <a:fillRect/>
          </a:stretch>
        </p:blipFill>
        <p:spPr>
          <a:xfrm>
            <a:off x="-1" y="-597"/>
            <a:ext cx="6589059" cy="478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23" descr="Process Mining | Logistics"/>
          <p:cNvPicPr preferRelativeResize="0"/>
          <p:nvPr/>
        </p:nvPicPr>
        <p:blipFill rotWithShape="1">
          <a:blip r:embed="rId2"/>
          <a:srcRect l="4401" t="12290" r="4529" b="14099"/>
          <a:stretch>
            <a:fillRect/>
          </a:stretch>
        </p:blipFill>
        <p:spPr>
          <a:xfrm>
            <a:off x="6589059" y="-597"/>
            <a:ext cx="5459602" cy="478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123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78476" y="6159981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98" name="Google Shape;1198;p123"/>
          <p:cNvSpPr txBox="1"/>
          <p:nvPr/>
        </p:nvSpPr>
        <p:spPr>
          <a:xfrm>
            <a:off x="719400" y="5716750"/>
            <a:ext cx="452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Supply / 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124" descr="logo"/>
          <p:cNvPicPr preferRelativeResize="0"/>
          <p:nvPr/>
        </p:nvPicPr>
        <p:blipFill rotWithShape="1">
          <a:blip r:embed="rId1"/>
          <a:srcRect l="4149" t="3112" r="4140" b="7694"/>
          <a:stretch>
            <a:fillRect/>
          </a:stretch>
        </p:blipFill>
        <p:spPr>
          <a:xfrm>
            <a:off x="10697746" y="78218"/>
            <a:ext cx="930179" cy="9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2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5" name="Google Shape;1205;p124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06" name="Google Shape;1206;p124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</a:t>
            </a: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207" name="Google Shape;1207;p124"/>
          <p:cNvGrpSpPr/>
          <p:nvPr/>
        </p:nvGrpSpPr>
        <p:grpSpPr>
          <a:xfrm>
            <a:off x="1099919" y="1505843"/>
            <a:ext cx="2224522" cy="2504594"/>
            <a:chOff x="693494" y="1580744"/>
            <a:chExt cx="2731765" cy="3091073"/>
          </a:xfrm>
        </p:grpSpPr>
        <p:sp>
          <p:nvSpPr>
            <p:cNvPr id="1208" name="Google Shape;1208;p124"/>
            <p:cNvSpPr/>
            <p:nvPr/>
          </p:nvSpPr>
          <p:spPr>
            <a:xfrm>
              <a:off x="693494" y="2264004"/>
              <a:ext cx="2731765" cy="2407813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500" y="6"/>
                  </a:moveTo>
                  <a:lnTo>
                    <a:pt x="19787" y="6"/>
                  </a:lnTo>
                  <a:cubicBezTo>
                    <a:pt x="20718" y="6"/>
                    <a:pt x="21300" y="1171"/>
                    <a:pt x="20832" y="2101"/>
                  </a:cubicBezTo>
                  <a:lnTo>
                    <a:pt x="16189" y="11382"/>
                  </a:lnTo>
                  <a:lnTo>
                    <a:pt x="11545" y="20669"/>
                  </a:lnTo>
                  <a:cubicBezTo>
                    <a:pt x="11082" y="21600"/>
                    <a:pt x="9918" y="21600"/>
                    <a:pt x="9450" y="20669"/>
                  </a:cubicBezTo>
                  <a:lnTo>
                    <a:pt x="4806" y="11382"/>
                  </a:lnTo>
                  <a:lnTo>
                    <a:pt x="163" y="2095"/>
                  </a:lnTo>
                  <a:cubicBezTo>
                    <a:pt x="-300" y="1165"/>
                    <a:pt x="277" y="0"/>
                    <a:pt x="1208" y="0"/>
                  </a:cubicBezTo>
                  <a:lnTo>
                    <a:pt x="10500" y="0"/>
                  </a:lnTo>
                  <a:close/>
                </a:path>
              </a:pathLst>
            </a:custGeom>
            <a:solidFill>
              <a:srgbClr val="A2B96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9" name="Google Shape;1209;p124"/>
            <p:cNvSpPr/>
            <p:nvPr/>
          </p:nvSpPr>
          <p:spPr>
            <a:xfrm>
              <a:off x="693495" y="1580744"/>
              <a:ext cx="2731763" cy="2407813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497" y="21367"/>
                  </a:moveTo>
                  <a:lnTo>
                    <a:pt x="1210" y="21367"/>
                  </a:lnTo>
                  <a:cubicBezTo>
                    <a:pt x="279" y="21367"/>
                    <a:pt x="-303" y="20202"/>
                    <a:pt x="165" y="19272"/>
                  </a:cubicBezTo>
                  <a:lnTo>
                    <a:pt x="4808" y="9985"/>
                  </a:lnTo>
                  <a:lnTo>
                    <a:pt x="9452" y="698"/>
                  </a:lnTo>
                  <a:cubicBezTo>
                    <a:pt x="9915" y="-233"/>
                    <a:pt x="11079" y="-233"/>
                    <a:pt x="11547" y="698"/>
                  </a:cubicBezTo>
                  <a:lnTo>
                    <a:pt x="16191" y="9985"/>
                  </a:lnTo>
                  <a:lnTo>
                    <a:pt x="20834" y="19272"/>
                  </a:lnTo>
                  <a:cubicBezTo>
                    <a:pt x="21297" y="20202"/>
                    <a:pt x="20720" y="21367"/>
                    <a:pt x="19789" y="21367"/>
                  </a:cubicBezTo>
                  <a:lnTo>
                    <a:pt x="10497" y="213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210" name="Google Shape;1210;p124" descr="Vendor 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615291" y="2422642"/>
              <a:ext cx="904040" cy="904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1" name="Google Shape;1211;p124"/>
            <p:cNvSpPr txBox="1"/>
            <p:nvPr/>
          </p:nvSpPr>
          <p:spPr>
            <a:xfrm>
              <a:off x="1301103" y="3278184"/>
              <a:ext cx="1516545" cy="417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Introduction</a:t>
              </a:r>
              <a:endParaRPr lang="en-US" sz="16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212" name="Google Shape;1212;p124"/>
          <p:cNvGrpSpPr/>
          <p:nvPr/>
        </p:nvGrpSpPr>
        <p:grpSpPr>
          <a:xfrm>
            <a:off x="3769449" y="2758140"/>
            <a:ext cx="2224522" cy="2504594"/>
            <a:chOff x="3089959" y="3326682"/>
            <a:chExt cx="2224522" cy="2504594"/>
          </a:xfrm>
        </p:grpSpPr>
        <p:grpSp>
          <p:nvGrpSpPr>
            <p:cNvPr id="1213" name="Google Shape;1213;p124"/>
            <p:cNvGrpSpPr/>
            <p:nvPr/>
          </p:nvGrpSpPr>
          <p:grpSpPr>
            <a:xfrm>
              <a:off x="3089959" y="3326682"/>
              <a:ext cx="2224522" cy="2504594"/>
              <a:chOff x="693494" y="1580744"/>
              <a:chExt cx="2731765" cy="3091073"/>
            </a:xfrm>
          </p:grpSpPr>
          <p:sp>
            <p:nvSpPr>
              <p:cNvPr id="1214" name="Google Shape;1214;p124"/>
              <p:cNvSpPr/>
              <p:nvPr/>
            </p:nvSpPr>
            <p:spPr>
              <a:xfrm>
                <a:off x="693494" y="2264004"/>
                <a:ext cx="2731765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500" y="6"/>
                    </a:moveTo>
                    <a:lnTo>
                      <a:pt x="19787" y="6"/>
                    </a:lnTo>
                    <a:cubicBezTo>
                      <a:pt x="20718" y="6"/>
                      <a:pt x="21300" y="1171"/>
                      <a:pt x="20832" y="2101"/>
                    </a:cubicBezTo>
                    <a:lnTo>
                      <a:pt x="16189" y="11382"/>
                    </a:lnTo>
                    <a:lnTo>
                      <a:pt x="11545" y="20669"/>
                    </a:lnTo>
                    <a:cubicBezTo>
                      <a:pt x="11082" y="21600"/>
                      <a:pt x="9918" y="21600"/>
                      <a:pt x="9450" y="20669"/>
                    </a:cubicBezTo>
                    <a:lnTo>
                      <a:pt x="4806" y="11382"/>
                    </a:lnTo>
                    <a:lnTo>
                      <a:pt x="163" y="2095"/>
                    </a:lnTo>
                    <a:cubicBezTo>
                      <a:pt x="-300" y="1165"/>
                      <a:pt x="277" y="0"/>
                      <a:pt x="1208" y="0"/>
                    </a:cubicBezTo>
                    <a:lnTo>
                      <a:pt x="10500" y="0"/>
                    </a:lnTo>
                    <a:close/>
                  </a:path>
                </a:pathLst>
              </a:custGeom>
              <a:solidFill>
                <a:srgbClr val="800E7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5" name="Google Shape;1215;p124"/>
              <p:cNvSpPr/>
              <p:nvPr/>
            </p:nvSpPr>
            <p:spPr>
              <a:xfrm>
                <a:off x="693495" y="1580744"/>
                <a:ext cx="2731763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497" y="21367"/>
                    </a:moveTo>
                    <a:lnTo>
                      <a:pt x="1210" y="21367"/>
                    </a:lnTo>
                    <a:cubicBezTo>
                      <a:pt x="279" y="21367"/>
                      <a:pt x="-303" y="20202"/>
                      <a:pt x="165" y="19272"/>
                    </a:cubicBezTo>
                    <a:lnTo>
                      <a:pt x="4808" y="9985"/>
                    </a:lnTo>
                    <a:lnTo>
                      <a:pt x="9452" y="698"/>
                    </a:lnTo>
                    <a:cubicBezTo>
                      <a:pt x="9915" y="-233"/>
                      <a:pt x="11079" y="-233"/>
                      <a:pt x="11547" y="698"/>
                    </a:cubicBezTo>
                    <a:lnTo>
                      <a:pt x="16191" y="9985"/>
                    </a:lnTo>
                    <a:lnTo>
                      <a:pt x="20834" y="19272"/>
                    </a:lnTo>
                    <a:cubicBezTo>
                      <a:pt x="21297" y="20202"/>
                      <a:pt x="20720" y="21367"/>
                      <a:pt x="19789" y="21367"/>
                    </a:cubicBezTo>
                    <a:lnTo>
                      <a:pt x="10497" y="21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6" name="Google Shape;1216;p124"/>
              <p:cNvSpPr txBox="1"/>
              <p:nvPr/>
            </p:nvSpPr>
            <p:spPr>
              <a:xfrm>
                <a:off x="997300" y="3448704"/>
                <a:ext cx="2124154" cy="41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Arial" panose="020B0604020202020204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Oracle Netsuite</a:t>
                </a:r>
                <a:endPara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pic>
          <p:nvPicPr>
            <p:cNvPr id="1217" name="Google Shape;1217;p124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803873" y="4065980"/>
              <a:ext cx="796694" cy="7464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8" name="Google Shape;1218;p124"/>
          <p:cNvGrpSpPr/>
          <p:nvPr/>
        </p:nvGrpSpPr>
        <p:grpSpPr>
          <a:xfrm>
            <a:off x="9108509" y="2758140"/>
            <a:ext cx="2224522" cy="2504594"/>
            <a:chOff x="9104843" y="3242589"/>
            <a:chExt cx="2224522" cy="2504594"/>
          </a:xfrm>
        </p:grpSpPr>
        <p:grpSp>
          <p:nvGrpSpPr>
            <p:cNvPr id="1219" name="Google Shape;1219;p124"/>
            <p:cNvGrpSpPr/>
            <p:nvPr/>
          </p:nvGrpSpPr>
          <p:grpSpPr>
            <a:xfrm>
              <a:off x="9104843" y="3242589"/>
              <a:ext cx="2224522" cy="2504594"/>
              <a:chOff x="693494" y="1580744"/>
              <a:chExt cx="2731765" cy="3091073"/>
            </a:xfrm>
          </p:grpSpPr>
          <p:sp>
            <p:nvSpPr>
              <p:cNvPr id="1220" name="Google Shape;1220;p124"/>
              <p:cNvSpPr/>
              <p:nvPr/>
            </p:nvSpPr>
            <p:spPr>
              <a:xfrm>
                <a:off x="693494" y="2264004"/>
                <a:ext cx="2731765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500" y="6"/>
                    </a:moveTo>
                    <a:lnTo>
                      <a:pt x="19787" y="6"/>
                    </a:lnTo>
                    <a:cubicBezTo>
                      <a:pt x="20718" y="6"/>
                      <a:pt x="21300" y="1171"/>
                      <a:pt x="20832" y="2101"/>
                    </a:cubicBezTo>
                    <a:lnTo>
                      <a:pt x="16189" y="11382"/>
                    </a:lnTo>
                    <a:lnTo>
                      <a:pt x="11545" y="20669"/>
                    </a:lnTo>
                    <a:cubicBezTo>
                      <a:pt x="11082" y="21600"/>
                      <a:pt x="9918" y="21600"/>
                      <a:pt x="9450" y="20669"/>
                    </a:cubicBezTo>
                    <a:lnTo>
                      <a:pt x="4806" y="11382"/>
                    </a:lnTo>
                    <a:lnTo>
                      <a:pt x="163" y="2095"/>
                    </a:lnTo>
                    <a:cubicBezTo>
                      <a:pt x="-300" y="1165"/>
                      <a:pt x="277" y="0"/>
                      <a:pt x="1208" y="0"/>
                    </a:cubicBezTo>
                    <a:lnTo>
                      <a:pt x="10500" y="0"/>
                    </a:lnTo>
                    <a:close/>
                  </a:path>
                </a:pathLst>
              </a:custGeom>
              <a:solidFill>
                <a:srgbClr val="C9700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1" name="Google Shape;1221;p124"/>
              <p:cNvSpPr/>
              <p:nvPr/>
            </p:nvSpPr>
            <p:spPr>
              <a:xfrm>
                <a:off x="693495" y="1580744"/>
                <a:ext cx="2731763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497" y="21367"/>
                    </a:moveTo>
                    <a:lnTo>
                      <a:pt x="1210" y="21367"/>
                    </a:lnTo>
                    <a:cubicBezTo>
                      <a:pt x="279" y="21367"/>
                      <a:pt x="-303" y="20202"/>
                      <a:pt x="165" y="19272"/>
                    </a:cubicBezTo>
                    <a:lnTo>
                      <a:pt x="4808" y="9985"/>
                    </a:lnTo>
                    <a:lnTo>
                      <a:pt x="9452" y="698"/>
                    </a:lnTo>
                    <a:cubicBezTo>
                      <a:pt x="9915" y="-233"/>
                      <a:pt x="11079" y="-233"/>
                      <a:pt x="11547" y="698"/>
                    </a:cubicBezTo>
                    <a:lnTo>
                      <a:pt x="16191" y="9985"/>
                    </a:lnTo>
                    <a:lnTo>
                      <a:pt x="20834" y="19272"/>
                    </a:lnTo>
                    <a:cubicBezTo>
                      <a:pt x="21297" y="20202"/>
                      <a:pt x="20720" y="21367"/>
                      <a:pt x="19789" y="21367"/>
                    </a:cubicBezTo>
                    <a:lnTo>
                      <a:pt x="10497" y="21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2" name="Google Shape;1222;p124"/>
              <p:cNvSpPr txBox="1"/>
              <p:nvPr/>
            </p:nvSpPr>
            <p:spPr>
              <a:xfrm>
                <a:off x="997300" y="3448704"/>
                <a:ext cx="2124154" cy="41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Arial" panose="020B0604020202020204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Delivery Issue</a:t>
                </a:r>
                <a:endPara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pic>
          <p:nvPicPr>
            <p:cNvPr id="1223" name="Google Shape;1223;p124" descr="Damaged shipment Images, Stock Photos &amp; Vectors | Shutterstock"/>
            <p:cNvPicPr preferRelativeResize="0"/>
            <p:nvPr/>
          </p:nvPicPr>
          <p:blipFill rotWithShape="1">
            <a:blip r:embed="rId4"/>
            <a:srcRect l="11307" t="2480" r="8822" b="13306"/>
            <a:stretch>
              <a:fillRect/>
            </a:stretch>
          </p:blipFill>
          <p:spPr>
            <a:xfrm>
              <a:off x="9872258" y="3987285"/>
              <a:ext cx="689691" cy="7224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4" name="Google Shape;1224;p124"/>
          <p:cNvGrpSpPr/>
          <p:nvPr/>
        </p:nvGrpSpPr>
        <p:grpSpPr>
          <a:xfrm>
            <a:off x="6438967" y="1582095"/>
            <a:ext cx="2224475" cy="2504681"/>
            <a:chOff x="693494" y="1580744"/>
            <a:chExt cx="2731763" cy="3091054"/>
          </a:xfrm>
        </p:grpSpPr>
        <p:sp>
          <p:nvSpPr>
            <p:cNvPr id="1225" name="Google Shape;1225;p124"/>
            <p:cNvSpPr/>
            <p:nvPr/>
          </p:nvSpPr>
          <p:spPr>
            <a:xfrm>
              <a:off x="693494" y="2264004"/>
              <a:ext cx="2731762" cy="2407794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500" y="6"/>
                  </a:moveTo>
                  <a:lnTo>
                    <a:pt x="19787" y="6"/>
                  </a:lnTo>
                  <a:cubicBezTo>
                    <a:pt x="20718" y="6"/>
                    <a:pt x="21300" y="1171"/>
                    <a:pt x="20832" y="2101"/>
                  </a:cubicBezTo>
                  <a:lnTo>
                    <a:pt x="16189" y="11382"/>
                  </a:lnTo>
                  <a:lnTo>
                    <a:pt x="11545" y="20669"/>
                  </a:lnTo>
                  <a:cubicBezTo>
                    <a:pt x="11082" y="21600"/>
                    <a:pt x="9918" y="21600"/>
                    <a:pt x="9450" y="20669"/>
                  </a:cubicBezTo>
                  <a:lnTo>
                    <a:pt x="4806" y="11382"/>
                  </a:lnTo>
                  <a:lnTo>
                    <a:pt x="163" y="2095"/>
                  </a:lnTo>
                  <a:cubicBezTo>
                    <a:pt x="-300" y="1165"/>
                    <a:pt x="277" y="0"/>
                    <a:pt x="1208" y="0"/>
                  </a:cubicBezTo>
                  <a:lnTo>
                    <a:pt x="1050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6" name="Google Shape;1226;p124"/>
            <p:cNvSpPr/>
            <p:nvPr/>
          </p:nvSpPr>
          <p:spPr>
            <a:xfrm>
              <a:off x="693495" y="1580744"/>
              <a:ext cx="2731762" cy="2407794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497" y="21367"/>
                  </a:moveTo>
                  <a:lnTo>
                    <a:pt x="1210" y="21367"/>
                  </a:lnTo>
                  <a:cubicBezTo>
                    <a:pt x="279" y="21367"/>
                    <a:pt x="-303" y="20202"/>
                    <a:pt x="165" y="19272"/>
                  </a:cubicBezTo>
                  <a:lnTo>
                    <a:pt x="4808" y="9985"/>
                  </a:lnTo>
                  <a:lnTo>
                    <a:pt x="9452" y="698"/>
                  </a:lnTo>
                  <a:cubicBezTo>
                    <a:pt x="9915" y="-233"/>
                    <a:pt x="11079" y="-233"/>
                    <a:pt x="11547" y="698"/>
                  </a:cubicBezTo>
                  <a:lnTo>
                    <a:pt x="16191" y="9985"/>
                  </a:lnTo>
                  <a:lnTo>
                    <a:pt x="20834" y="19272"/>
                  </a:lnTo>
                  <a:cubicBezTo>
                    <a:pt x="21297" y="20202"/>
                    <a:pt x="20720" y="21367"/>
                    <a:pt x="19789" y="21367"/>
                  </a:cubicBezTo>
                  <a:lnTo>
                    <a:pt x="10497" y="213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7" name="Google Shape;1227;p124"/>
            <p:cNvSpPr txBox="1"/>
            <p:nvPr/>
          </p:nvSpPr>
          <p:spPr>
            <a:xfrm>
              <a:off x="997300" y="3448704"/>
              <a:ext cx="2124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 panose="020B0604020202020204"/>
                <a:buNone/>
              </a:pPr>
              <a:r>
                <a:rPr lang="en-US" sz="16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Salesforce</a:t>
              </a:r>
              <a:endPara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228" name="Google Shape;1228;p124"/>
          <p:cNvPicPr preferRelativeResize="0"/>
          <p:nvPr/>
        </p:nvPicPr>
        <p:blipFill rotWithShape="1">
          <a:blip r:embed="rId5"/>
          <a:srcRect l="23089" t="16090" r="24108" b="14791"/>
          <a:stretch>
            <a:fillRect/>
          </a:stretch>
        </p:blipFill>
        <p:spPr>
          <a:xfrm>
            <a:off x="7070488" y="2338999"/>
            <a:ext cx="961454" cy="7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25"/>
          <p:cNvSpPr/>
          <p:nvPr/>
        </p:nvSpPr>
        <p:spPr>
          <a:xfrm>
            <a:off x="6336450" y="4600725"/>
            <a:ext cx="5070600" cy="14562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4" name="Google Shape;1234;p12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235" name="Google Shape;1235;p125"/>
          <p:cNvGrpSpPr/>
          <p:nvPr/>
        </p:nvGrpSpPr>
        <p:grpSpPr>
          <a:xfrm>
            <a:off x="626824" y="2359178"/>
            <a:ext cx="7015081" cy="4094028"/>
            <a:chOff x="4727901" y="1068849"/>
            <a:chExt cx="6446499" cy="3717450"/>
          </a:xfrm>
        </p:grpSpPr>
        <p:pic>
          <p:nvPicPr>
            <p:cNvPr id="1236" name="Google Shape;1236;p125"/>
            <p:cNvPicPr preferRelativeResize="0"/>
            <p:nvPr/>
          </p:nvPicPr>
          <p:blipFill rotWithShape="1">
            <a:blip r:embed="rId2"/>
            <a:srcRect b="54987"/>
            <a:stretch>
              <a:fillRect/>
            </a:stretch>
          </p:blipFill>
          <p:spPr>
            <a:xfrm>
              <a:off x="4727901" y="1068849"/>
              <a:ext cx="6446499" cy="1671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37" name="Google Shape;1237;p12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173600" y="2875150"/>
              <a:ext cx="3437878" cy="191115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238" name="Google Shape;1238;p125"/>
          <p:cNvSpPr txBox="1"/>
          <p:nvPr/>
        </p:nvSpPr>
        <p:spPr>
          <a:xfrm>
            <a:off x="472031" y="1232513"/>
            <a:ext cx="7109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Look out for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latest announcements on updates related to: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Supply Chain: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Hardware related updates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Business Process: 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ork process updates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39" name="Google Shape;1239;p125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0" name="Google Shape;1240;p125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41" name="Google Shape;1241;p125" descr="Vendor 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25"/>
          <p:cNvSpPr txBox="1"/>
          <p:nvPr/>
        </p:nvSpPr>
        <p:spPr>
          <a:xfrm>
            <a:off x="6540279" y="4844383"/>
            <a:ext cx="40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Workplace</a:t>
            </a:r>
            <a:r>
              <a:rPr lang="en-US" sz="13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</a:t>
            </a:r>
            <a:r>
              <a:rPr lang="en-US" sz="1300" b="1" u="sng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CPM Announcement</a:t>
            </a:r>
            <a:endParaRPr sz="1300" b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43" name="Google Shape;1243;p125"/>
          <p:cNvSpPr txBox="1"/>
          <p:nvPr/>
        </p:nvSpPr>
        <p:spPr>
          <a:xfrm>
            <a:off x="6602638" y="5290775"/>
            <a:ext cx="4609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</a:t>
            </a:r>
            <a:r>
              <a:rPr lang="en-US" sz="1000" i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Like</a:t>
            </a:r>
            <a:r>
              <a:rPr lang="en-US" sz="1000" i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acknowledgement or post question related on the topic posted by the CPM Team</a:t>
            </a:r>
            <a:endParaRPr sz="1000" i="1"/>
          </a:p>
        </p:txBody>
      </p:sp>
      <p:sp>
        <p:nvSpPr>
          <p:cNvPr id="1244" name="Google Shape;1244;p125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6"/>
          <p:cNvSpPr/>
          <p:nvPr/>
        </p:nvSpPr>
        <p:spPr>
          <a:xfrm>
            <a:off x="6223025" y="2283450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0" name="Google Shape;1250;p126"/>
          <p:cNvSpPr/>
          <p:nvPr/>
        </p:nvSpPr>
        <p:spPr>
          <a:xfrm>
            <a:off x="845374" y="2292400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1" name="Google Shape;1251;p126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2" name="Google Shape;1252;p126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53" name="Google Shape;1253;p126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54" name="Google Shape;1254;p1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48345" y="2865512"/>
            <a:ext cx="1317550" cy="6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26"/>
          <p:cNvPicPr preferRelativeResize="0"/>
          <p:nvPr/>
        </p:nvPicPr>
        <p:blipFill rotWithShape="1">
          <a:blip r:embed="rId2"/>
          <a:srcRect t="26958" b="28335"/>
          <a:stretch>
            <a:fillRect/>
          </a:stretch>
        </p:blipFill>
        <p:spPr>
          <a:xfrm>
            <a:off x="3566182" y="2783400"/>
            <a:ext cx="1678220" cy="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26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548638" y="1808450"/>
            <a:ext cx="1434734" cy="88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2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28323" y="3039872"/>
            <a:ext cx="1317550" cy="375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26"/>
          <p:cNvSpPr txBox="1"/>
          <p:nvPr/>
        </p:nvSpPr>
        <p:spPr>
          <a:xfrm>
            <a:off x="1489693" y="1153753"/>
            <a:ext cx="8890500" cy="492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Vendors Used</a:t>
            </a:r>
            <a:endParaRPr sz="1050" b="1" i="0" u="none" strike="noStrike" cap="none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59" name="Google Shape;1259;p12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025458" y="3015280"/>
            <a:ext cx="1317551" cy="4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26" descr="Imag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886580" y="1822413"/>
            <a:ext cx="1434733" cy="88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26" descr="Vendor 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26"/>
          <p:cNvSpPr/>
          <p:nvPr/>
        </p:nvSpPr>
        <p:spPr>
          <a:xfrm>
            <a:off x="3473775" y="4670738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63" name="Google Shape;1263;p12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86888" y="5297350"/>
            <a:ext cx="1040475" cy="103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26" descr="Image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276200" y="4230788"/>
            <a:ext cx="1317563" cy="8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26"/>
          <p:cNvPicPr preferRelativeResize="0"/>
          <p:nvPr/>
        </p:nvPicPr>
        <p:blipFill rotWithShape="1">
          <a:blip r:embed="rId10"/>
          <a:srcRect t="14059" b="12178"/>
          <a:stretch>
            <a:fillRect/>
          </a:stretch>
        </p:blipFill>
        <p:spPr>
          <a:xfrm>
            <a:off x="4279625" y="5328325"/>
            <a:ext cx="1404200" cy="10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2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9602550" y="2568950"/>
            <a:ext cx="1317549" cy="13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27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72" name="Google Shape;1272;p1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33881" y="1600775"/>
            <a:ext cx="8202210" cy="36564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73" name="Google Shape;1273;p127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Oracle Netsuite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74" name="Google Shape;1274;p127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 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5" name="Google Shape;1275;p127"/>
          <p:cNvSpPr txBox="1"/>
          <p:nvPr/>
        </p:nvSpPr>
        <p:spPr>
          <a:xfrm>
            <a:off x="1833881" y="5520731"/>
            <a:ext cx="8202210" cy="4924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Dashboard</a:t>
            </a:r>
            <a:endParaRPr sz="1050" b="1" i="0" u="none" strike="noStrike" cap="none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76" name="Google Shape;1276;p1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96373" y="344620"/>
            <a:ext cx="796694" cy="74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28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82" name="Google Shape;1282;p128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Quotation &amp; Order Creation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83" name="Google Shape;1283;p128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 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84" name="Google Shape;1284;p128"/>
          <p:cNvCxnSpPr>
            <a:stCxn id="1285" idx="2"/>
            <a:endCxn id="1286" idx="0"/>
          </p:cNvCxnSpPr>
          <p:nvPr/>
        </p:nvCxnSpPr>
        <p:spPr>
          <a:xfrm>
            <a:off x="5354103" y="2611115"/>
            <a:ext cx="0" cy="38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85" name="Google Shape;1285;p128"/>
          <p:cNvSpPr/>
          <p:nvPr/>
        </p:nvSpPr>
        <p:spPr>
          <a:xfrm>
            <a:off x="4780780" y="1990997"/>
            <a:ext cx="1146645" cy="6201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Attach Payment Slip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86" name="Google Shape;1286;p128"/>
          <p:cNvSpPr/>
          <p:nvPr/>
        </p:nvSpPr>
        <p:spPr>
          <a:xfrm>
            <a:off x="4780780" y="2995859"/>
            <a:ext cx="1146645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Approve and activate order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87" name="Google Shape;1287;p128"/>
          <p:cNvSpPr/>
          <p:nvPr/>
        </p:nvSpPr>
        <p:spPr>
          <a:xfrm>
            <a:off x="6223785" y="2995859"/>
            <a:ext cx="1146645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Sync into Netsuite Sales Order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88" name="Google Shape;1288;p128"/>
          <p:cNvSpPr/>
          <p:nvPr/>
        </p:nvSpPr>
        <p:spPr>
          <a:xfrm>
            <a:off x="6104675" y="4815100"/>
            <a:ext cx="1384800" cy="97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997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Process SO &amp; </a:t>
            </a: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Arrange Hardware Delivery. 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89" name="Google Shape;1289;p128"/>
          <p:cNvSpPr/>
          <p:nvPr/>
        </p:nvSpPr>
        <p:spPr>
          <a:xfrm>
            <a:off x="7768950" y="4815075"/>
            <a:ext cx="1863900" cy="97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997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delivery details (tracking link or number) will be synced into SF through integration on daily basis </a:t>
            </a:r>
            <a:b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(Salesforce x Vendor Gsheet Integration)</a:t>
            </a:r>
            <a:endParaRPr sz="800" b="0" i="0" u="non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90" name="Google Shape;1290;p128"/>
          <p:cNvSpPr/>
          <p:nvPr/>
        </p:nvSpPr>
        <p:spPr>
          <a:xfrm>
            <a:off x="3354298" y="1996907"/>
            <a:ext cx="1146645" cy="60829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Order</a:t>
            </a: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291" name="Google Shape;1291;p128"/>
          <p:cNvCxnSpPr>
            <a:stCxn id="1290" idx="3"/>
            <a:endCxn id="1285" idx="1"/>
          </p:cNvCxnSpPr>
          <p:nvPr/>
        </p:nvCxnSpPr>
        <p:spPr>
          <a:xfrm>
            <a:off x="4500943" y="2301056"/>
            <a:ext cx="27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2" name="Google Shape;1292;p128"/>
          <p:cNvSpPr/>
          <p:nvPr/>
        </p:nvSpPr>
        <p:spPr>
          <a:xfrm>
            <a:off x="6135110" y="3828263"/>
            <a:ext cx="1323993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Update Netsuite 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Memo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as Software / Hardware / Software + Hardware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93" name="Google Shape;1293;p128"/>
          <p:cNvSpPr/>
          <p:nvPr/>
        </p:nvSpPr>
        <p:spPr>
          <a:xfrm>
            <a:off x="598876" y="1996907"/>
            <a:ext cx="1146698" cy="608298"/>
          </a:xfrm>
          <a:prstGeom prst="flowChartPredefinedProcess">
            <a:avLst/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Quote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294" name="Google Shape;1294;p128"/>
          <p:cNvCxnSpPr>
            <a:stCxn id="1295" idx="3"/>
            <a:endCxn id="1290" idx="1"/>
          </p:cNvCxnSpPr>
          <p:nvPr/>
        </p:nvCxnSpPr>
        <p:spPr>
          <a:xfrm>
            <a:off x="3074461" y="2301056"/>
            <a:ext cx="27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5" name="Google Shape;1295;p128"/>
          <p:cNvSpPr/>
          <p:nvPr/>
        </p:nvSpPr>
        <p:spPr>
          <a:xfrm>
            <a:off x="1927763" y="1996907"/>
            <a:ext cx="1146698" cy="60829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Quote &amp; follow up payment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296" name="Google Shape;1296;p128"/>
          <p:cNvCxnSpPr>
            <a:stCxn id="1293" idx="3"/>
            <a:endCxn id="1295" idx="1"/>
          </p:cNvCxnSpPr>
          <p:nvPr/>
        </p:nvCxnSpPr>
        <p:spPr>
          <a:xfrm>
            <a:off x="1745574" y="2301056"/>
            <a:ext cx="18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7" name="Google Shape;1297;p128"/>
          <p:cNvSpPr/>
          <p:nvPr/>
        </p:nvSpPr>
        <p:spPr>
          <a:xfrm>
            <a:off x="9170912" y="3828264"/>
            <a:ext cx="1360200" cy="62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 SO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98" name="Google Shape;1298;p128"/>
          <p:cNvSpPr/>
          <p:nvPr/>
        </p:nvSpPr>
        <p:spPr>
          <a:xfrm>
            <a:off x="10774521" y="3828264"/>
            <a:ext cx="1323900" cy="62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Genera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 invoice and send to merchant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299" name="Google Shape;1299;p128"/>
          <p:cNvCxnSpPr>
            <a:stCxn id="1286" idx="3"/>
            <a:endCxn id="1287" idx="1"/>
          </p:cNvCxnSpPr>
          <p:nvPr/>
        </p:nvCxnSpPr>
        <p:spPr>
          <a:xfrm>
            <a:off x="5927425" y="3309189"/>
            <a:ext cx="296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0" name="Google Shape;1300;p128"/>
          <p:cNvCxnSpPr>
            <a:stCxn id="1287" idx="2"/>
            <a:endCxn id="1292" idx="0"/>
          </p:cNvCxnSpPr>
          <p:nvPr/>
        </p:nvCxnSpPr>
        <p:spPr>
          <a:xfrm>
            <a:off x="6797108" y="3622520"/>
            <a:ext cx="0" cy="20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1" name="Google Shape;1301;p128"/>
          <p:cNvCxnSpPr>
            <a:stCxn id="1292" idx="2"/>
            <a:endCxn id="1288" idx="0"/>
          </p:cNvCxnSpPr>
          <p:nvPr/>
        </p:nvCxnSpPr>
        <p:spPr>
          <a:xfrm>
            <a:off x="6797107" y="4454924"/>
            <a:ext cx="0" cy="36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2" name="Google Shape;1302;p128"/>
          <p:cNvCxnSpPr>
            <a:stCxn id="1288" idx="3"/>
          </p:cNvCxnSpPr>
          <p:nvPr/>
        </p:nvCxnSpPr>
        <p:spPr>
          <a:xfrm rot="10800000" flipH="1">
            <a:off x="7489475" y="5297800"/>
            <a:ext cx="2652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3" name="Google Shape;1303;p128"/>
          <p:cNvCxnSpPr>
            <a:stCxn id="1297" idx="3"/>
            <a:endCxn id="1298" idx="1"/>
          </p:cNvCxnSpPr>
          <p:nvPr/>
        </p:nvCxnSpPr>
        <p:spPr>
          <a:xfrm>
            <a:off x="10531112" y="4141614"/>
            <a:ext cx="243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4" name="Google Shape;1304;p128"/>
          <p:cNvCxnSpPr>
            <a:stCxn id="1289" idx="3"/>
            <a:endCxn id="1297" idx="2"/>
          </p:cNvCxnSpPr>
          <p:nvPr/>
        </p:nvCxnSpPr>
        <p:spPr>
          <a:xfrm rot="10800000" flipH="1">
            <a:off x="9632850" y="4455075"/>
            <a:ext cx="218100" cy="8472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5" name="Google Shape;1305;p128"/>
          <p:cNvCxnSpPr/>
          <p:nvPr/>
        </p:nvCxnSpPr>
        <p:spPr>
          <a:xfrm>
            <a:off x="476472" y="2793882"/>
            <a:ext cx="11548742" cy="960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06" name="Google Shape;1306;p128"/>
          <p:cNvCxnSpPr/>
          <p:nvPr/>
        </p:nvCxnSpPr>
        <p:spPr>
          <a:xfrm>
            <a:off x="476472" y="4635011"/>
            <a:ext cx="1154874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07" name="Google Shape;1307;p128"/>
          <p:cNvCxnSpPr/>
          <p:nvPr/>
        </p:nvCxnSpPr>
        <p:spPr>
          <a:xfrm flipH="1">
            <a:off x="5981147" y="1864977"/>
            <a:ext cx="34953" cy="38384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08" name="Google Shape;1308;p128"/>
          <p:cNvSpPr/>
          <p:nvPr/>
        </p:nvSpPr>
        <p:spPr>
          <a:xfrm>
            <a:off x="552440" y="1520645"/>
            <a:ext cx="5374985" cy="357475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Salesforce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09" name="Google Shape;1309;p128"/>
          <p:cNvSpPr/>
          <p:nvPr/>
        </p:nvSpPr>
        <p:spPr>
          <a:xfrm>
            <a:off x="6135110" y="1520645"/>
            <a:ext cx="5885428" cy="357475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Netsuite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10" name="Google Shape;1310;p128"/>
          <p:cNvSpPr/>
          <p:nvPr/>
        </p:nvSpPr>
        <p:spPr>
          <a:xfrm rot="-5400000">
            <a:off x="-155541" y="2152460"/>
            <a:ext cx="906156" cy="357475"/>
          </a:xfrm>
          <a:prstGeom prst="roundRect">
            <a:avLst>
              <a:gd name="adj" fmla="val 16667"/>
            </a:avLst>
          </a:prstGeom>
          <a:solidFill>
            <a:srgbClr val="902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/ Success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11" name="Google Shape;1311;p128"/>
          <p:cNvSpPr/>
          <p:nvPr/>
        </p:nvSpPr>
        <p:spPr>
          <a:xfrm rot="-5400000">
            <a:off x="-608620" y="3540513"/>
            <a:ext cx="1812315" cy="357475"/>
          </a:xfrm>
          <a:prstGeom prst="roundRect">
            <a:avLst>
              <a:gd name="adj" fmla="val 16667"/>
            </a:avLst>
          </a:prstGeom>
          <a:solidFill>
            <a:srgbClr val="D83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Finance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12" name="Google Shape;1312;p128"/>
          <p:cNvSpPr/>
          <p:nvPr/>
        </p:nvSpPr>
        <p:spPr>
          <a:xfrm rot="-5400000">
            <a:off x="-227457" y="4999718"/>
            <a:ext cx="1049989" cy="357475"/>
          </a:xfrm>
          <a:prstGeom prst="roundRect">
            <a:avLst>
              <a:gd name="adj" fmla="val 16667"/>
            </a:avLst>
          </a:prstGeom>
          <a:solidFill>
            <a:srgbClr val="FF9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Supply Chain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13" name="Google Shape;1313;p1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96373" y="344620"/>
            <a:ext cx="796694" cy="746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28"/>
          <p:cNvSpPr txBox="1"/>
          <p:nvPr/>
        </p:nvSpPr>
        <p:spPr>
          <a:xfrm>
            <a:off x="0" y="6519850"/>
            <a:ext cx="1323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 = Sales Order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0" name="Google Shape;1320;p129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1" name="Google Shape;1321;p129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Tracking Number in Salesforce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22" name="Google Shape;1322;p129" descr="Vendo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29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24" name="Google Shape;1324;p129"/>
          <p:cNvSpPr txBox="1"/>
          <p:nvPr/>
        </p:nvSpPr>
        <p:spPr>
          <a:xfrm>
            <a:off x="2988642" y="5105150"/>
            <a:ext cx="5820300" cy="15393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 Salesforce to search for Supply Chain information such as 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Transport Type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Tracking Number / Tracking Link 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Delivery Status &amp; Timestamp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SalesForce order dashboard - </a:t>
            </a:r>
            <a:r>
              <a:rPr lang="en-US" sz="1200" u="sng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Here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25" name="Google Shape;1325;p12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69700" y="1179375"/>
            <a:ext cx="5820429" cy="38374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6" name="Google Shape;1326;p129"/>
          <p:cNvSpPr/>
          <p:nvPr/>
        </p:nvSpPr>
        <p:spPr>
          <a:xfrm>
            <a:off x="3944400" y="3182358"/>
            <a:ext cx="1129500" cy="240000"/>
          </a:xfrm>
          <a:prstGeom prst="rect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27" name="Google Shape;1327;p129"/>
          <p:cNvPicPr preferRelativeResize="0"/>
          <p:nvPr/>
        </p:nvPicPr>
        <p:blipFill rotWithShape="1">
          <a:blip r:embed="rId5"/>
          <a:srcRect l="1477" r="1341" b="8809"/>
          <a:stretch>
            <a:fillRect/>
          </a:stretch>
        </p:blipFill>
        <p:spPr>
          <a:xfrm>
            <a:off x="3051913" y="2919825"/>
            <a:ext cx="5655977" cy="2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29"/>
          <p:cNvSpPr/>
          <p:nvPr/>
        </p:nvSpPr>
        <p:spPr>
          <a:xfrm>
            <a:off x="3944400" y="3182350"/>
            <a:ext cx="1800000" cy="626100"/>
          </a:xfrm>
          <a:prstGeom prst="rect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29" name="Google Shape;1329;p129"/>
          <p:cNvCxnSpPr>
            <a:endCxn id="1327" idx="2"/>
          </p:cNvCxnSpPr>
          <p:nvPr/>
        </p:nvCxnSpPr>
        <p:spPr>
          <a:xfrm rot="-5400000" flipH="1">
            <a:off x="4754301" y="3891225"/>
            <a:ext cx="1208400" cy="1042800"/>
          </a:xfrm>
          <a:prstGeom prst="bentConnector3">
            <a:avLst>
              <a:gd name="adj1" fmla="val 51322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76"/>
          <p:cNvPicPr preferRelativeResize="0"/>
          <p:nvPr/>
        </p:nvPicPr>
        <p:blipFill rotWithShape="1">
          <a:blip r:embed="rId1"/>
          <a:srcRect t="21991" b="21991"/>
          <a:stretch>
            <a:fillRect/>
          </a:stretch>
        </p:blipFill>
        <p:spPr>
          <a:xfrm>
            <a:off x="0" y="0"/>
            <a:ext cx="12192000" cy="454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3886" y="4789262"/>
            <a:ext cx="3638772" cy="75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6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64967" y="5919120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51" name="Google Shape;451;p7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3886" y="4712275"/>
            <a:ext cx="3638772" cy="75913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6"/>
          <p:cNvSpPr txBox="1"/>
          <p:nvPr/>
        </p:nvSpPr>
        <p:spPr>
          <a:xfrm>
            <a:off x="-308450" y="5482700"/>
            <a:ext cx="331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All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22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5" name="Google Shape;1335;p130"/>
          <p:cNvSpPr txBox="1"/>
          <p:nvPr/>
        </p:nvSpPr>
        <p:spPr>
          <a:xfrm>
            <a:off x="-44925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Hardware Delivery 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1336" name="Google Shape;1336;p130"/>
          <p:cNvGraphicFramePr/>
          <p:nvPr/>
        </p:nvGraphicFramePr>
        <p:xfrm>
          <a:off x="362233" y="3984517"/>
          <a:ext cx="1074265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{9217009D-98BD-4AE0-8891-8BA9495951AC}</a:tableStyleId>
              </a:tblPr>
              <a:tblGrid>
                <a:gridCol w="2316700"/>
                <a:gridCol w="2808650"/>
                <a:gridCol w="2808650"/>
                <a:gridCol w="2808650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State</a:t>
                      </a:r>
                      <a:endParaRPr sz="11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Portal Request Date</a:t>
                      </a:r>
                      <a:endParaRPr sz="11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(by StoreHub)</a:t>
                      </a:r>
                      <a:endParaRPr sz="900" i="1">
                        <a:solidFill>
                          <a:srgbClr val="595959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Appointment Contact Day By Engineer </a:t>
                      </a:r>
                      <a:r>
                        <a:rPr lang="en-US" sz="900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</a:t>
                      </a: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working day</a:t>
                      </a:r>
                      <a:r>
                        <a:rPr lang="en-US" sz="900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r>
                        <a:rPr lang="en-US" sz="9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endParaRPr sz="9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Target Engineer Appointment Date </a:t>
                      </a: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(Depending on agreed Date)</a:t>
                      </a:r>
                      <a:endParaRPr sz="900" i="1">
                        <a:solidFill>
                          <a:srgbClr val="595959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326125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Selangor / KL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before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Thursday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next day)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Friday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707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after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Friday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day after next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Monday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2410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Kelantan /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Terengganu / Kedah (</a:t>
                      </a:r>
                      <a:r>
                        <a:rPr lang="en-US" sz="1000" i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Weekend: Friday &amp; Saturday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before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Thursday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next day)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Sunday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972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after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Sunday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(day after next)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Monday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37" name="Google Shape;1337;p13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 Light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aphicFrame>
        <p:nvGraphicFramePr>
          <p:cNvPr id="1338" name="Google Shape;1338;p130"/>
          <p:cNvGraphicFramePr/>
          <p:nvPr/>
        </p:nvGraphicFramePr>
        <p:xfrm>
          <a:off x="362217" y="1195783"/>
          <a:ext cx="10742650" cy="3000000"/>
        </p:xfrm>
        <a:graphic>
          <a:graphicData uri="http://schemas.openxmlformats.org/drawingml/2006/table">
            <a:tbl>
              <a:tblPr>
                <a:noFill/>
                <a:tableStyleId>{801F8F84-3445-4EF2-8505-657D691233EF}</a:tableStyleId>
              </a:tblPr>
              <a:tblGrid>
                <a:gridCol w="5371325"/>
                <a:gridCol w="5371325"/>
              </a:tblGrid>
              <a:tr h="4266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Hardware Delivery SLA</a:t>
                      </a:r>
                      <a:endParaRPr sz="1200"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108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/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Klang Valley: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Delivery Provider: Lalamove (Default)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Same day between 3.00pm - 5.00pm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/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Outside Klang Valley: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Delivery Provider: GDEX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Peninsular: Between 3 - 5 days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East Malaysia: Between 5 - 7 days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6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Onsite Service SLA</a:t>
                      </a:r>
                      <a:endParaRPr sz="1200"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533375">
                <a:tc gridSpan="2">
                  <a:txBody>
                    <a:bodyPr/>
                    <a:lstStyle/>
                    <a:p>
                      <a:pPr marL="6096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Case / Ticket creation in Tracking: Cut-off time is 12.00pm daily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6096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Tier 2 will contact merchant within 1-2 working days to arrange for visit.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1339" name="Google Shape;1339;p130" descr="Damaged shipment Images, Stock Photos &amp; Vectors | Shutterstock"/>
          <p:cNvPicPr preferRelativeResize="0"/>
          <p:nvPr/>
        </p:nvPicPr>
        <p:blipFill rotWithShape="1">
          <a:blip r:embed="rId2"/>
          <a:srcRect l="11309" t="2475" r="8817" b="13313"/>
          <a:stretch>
            <a:fillRect/>
          </a:stretch>
        </p:blipFill>
        <p:spPr>
          <a:xfrm>
            <a:off x="10746980" y="151696"/>
            <a:ext cx="796693" cy="90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30"/>
          <p:cNvSpPr txBox="1"/>
          <p:nvPr/>
        </p:nvSpPr>
        <p:spPr>
          <a:xfrm>
            <a:off x="0" y="6565571"/>
            <a:ext cx="4447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SLA</a:t>
            </a: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106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Level Agreement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41" name="Google Shape;1341;p130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3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7" name="Google Shape;1347;p131"/>
          <p:cNvSpPr txBox="1"/>
          <p:nvPr/>
        </p:nvSpPr>
        <p:spPr>
          <a:xfrm>
            <a:off x="-44925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Escalation Flow for Hardware Delivery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48" name="Google Shape;1348;p13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 Light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349" name="Google Shape;1349;p131" descr="Damaged shipment Images, Stock Photos &amp; Vectors | Shutterstock"/>
          <p:cNvPicPr preferRelativeResize="0"/>
          <p:nvPr/>
        </p:nvPicPr>
        <p:blipFill rotWithShape="1">
          <a:blip r:embed="rId2"/>
          <a:srcRect l="11309" t="2475" r="8817" b="13313"/>
          <a:stretch>
            <a:fillRect/>
          </a:stretch>
        </p:blipFill>
        <p:spPr>
          <a:xfrm>
            <a:off x="10746980" y="151696"/>
            <a:ext cx="796693" cy="9046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0" name="Google Shape;1350;p131"/>
          <p:cNvGraphicFramePr/>
          <p:nvPr/>
        </p:nvGraphicFramePr>
        <p:xfrm>
          <a:off x="5663325" y="1370100"/>
          <a:ext cx="5555450" cy="3000000"/>
        </p:xfrm>
        <a:graphic>
          <a:graphicData uri="http://schemas.openxmlformats.org/drawingml/2006/table">
            <a:tbl>
              <a:tblPr>
                <a:noFill/>
                <a:tableStyleId>{801F8F84-3445-4EF2-8505-657D691233EF}</a:tableStyleId>
              </a:tblPr>
              <a:tblGrid>
                <a:gridCol w="2777725"/>
                <a:gridCol w="2777725"/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Malaysia</a:t>
                      </a:r>
                      <a:endParaRPr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tc hMerge="1">
                  <a:tcPr/>
                </a:tc>
              </a:tr>
              <a:tr h="32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Damaged Parcel / Missing Item</a:t>
                      </a:r>
                      <a:endParaRPr sz="1200" b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Defective Unit</a:t>
                      </a:r>
                      <a:endParaRPr sz="1200" b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1 working day of receiving Parcel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14 days of receiving parcel 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51" name="Google Shape;1351;p131"/>
          <p:cNvSpPr txBox="1"/>
          <p:nvPr/>
        </p:nvSpPr>
        <p:spPr>
          <a:xfrm>
            <a:off x="574350" y="6249550"/>
            <a:ext cx="879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there are any issues, Merchant to take all the evidence, keep all original packaging and content for the reverse pick-up.</a:t>
            </a:r>
            <a:endParaRPr sz="1200"/>
          </a:p>
        </p:txBody>
      </p:sp>
      <p:grpSp>
        <p:nvGrpSpPr>
          <p:cNvPr id="1352" name="Google Shape;1352;p131"/>
          <p:cNvGrpSpPr/>
          <p:nvPr/>
        </p:nvGrpSpPr>
        <p:grpSpPr>
          <a:xfrm>
            <a:off x="782950" y="1249962"/>
            <a:ext cx="4443891" cy="4800552"/>
            <a:chOff x="1465350" y="1395437"/>
            <a:chExt cx="4443891" cy="4800552"/>
          </a:xfrm>
        </p:grpSpPr>
        <p:sp>
          <p:nvSpPr>
            <p:cNvPr id="1353" name="Google Shape;1353;p131"/>
            <p:cNvSpPr/>
            <p:nvPr/>
          </p:nvSpPr>
          <p:spPr>
            <a:xfrm>
              <a:off x="1465350" y="1395437"/>
              <a:ext cx="4439100" cy="1658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Merchant’s Responsibility:</a:t>
              </a: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Check all items delivered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Check physical condition of goods delivered</a:t>
              </a:r>
              <a:endParaRPr>
                <a:solidFill>
                  <a:schemeClr val="dk1"/>
                </a:solidFill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Take clear picture of parcel / item if damaged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4" name="Google Shape;1354;p131"/>
            <p:cNvSpPr/>
            <p:nvPr/>
          </p:nvSpPr>
          <p:spPr>
            <a:xfrm>
              <a:off x="1470141" y="4970189"/>
              <a:ext cx="4439100" cy="1225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Merchant Care Team:</a:t>
              </a: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Care team to raise internal note with @businesssupport</a:t>
              </a:r>
              <a:endPara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55" name="Google Shape;1355;p131"/>
            <p:cNvSpPr/>
            <p:nvPr/>
          </p:nvSpPr>
          <p:spPr>
            <a:xfrm>
              <a:off x="1465413" y="3399243"/>
              <a:ext cx="4439100" cy="1225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Salesperson</a:t>
              </a:r>
              <a:r>
                <a:rPr lang="en-US" sz="16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/ Success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:</a:t>
              </a:r>
              <a:endPara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Raise ticket to Supply Chain by sending email to care@storehub.com</a:t>
              </a:r>
              <a:endPara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1356" name="Google Shape;1356;p131"/>
          <p:cNvCxnSpPr>
            <a:stCxn id="1353" idx="2"/>
            <a:endCxn id="1355" idx="0"/>
          </p:cNvCxnSpPr>
          <p:nvPr/>
        </p:nvCxnSpPr>
        <p:spPr>
          <a:xfrm>
            <a:off x="3002500" y="2908662"/>
            <a:ext cx="0" cy="3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57" name="Google Shape;1357;p131"/>
          <p:cNvCxnSpPr>
            <a:stCxn id="1355" idx="2"/>
            <a:endCxn id="1354" idx="0"/>
          </p:cNvCxnSpPr>
          <p:nvPr/>
        </p:nvCxnSpPr>
        <p:spPr>
          <a:xfrm>
            <a:off x="3002563" y="4479568"/>
            <a:ext cx="4800" cy="3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8" name="Google Shape;1358;p131"/>
          <p:cNvSpPr/>
          <p:nvPr/>
        </p:nvSpPr>
        <p:spPr>
          <a:xfrm>
            <a:off x="7179425" y="5144339"/>
            <a:ext cx="3032100" cy="755100"/>
          </a:xfrm>
          <a:prstGeom prst="roundRect">
            <a:avLst>
              <a:gd name="adj" fmla="val 16667"/>
            </a:avLst>
          </a:prstGeom>
          <a:solidFill>
            <a:srgbClr val="FF941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SurfsTek &amp; iMin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MAY NOT </a:t>
            </a: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entertain if report is given past 3 working days</a:t>
            </a:r>
            <a:endParaRPr sz="14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59" name="Google Shape;1359;p1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77148" y="2908649"/>
            <a:ext cx="3036678" cy="2199843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31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Google Shape;1365;p1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554037" y="5498685"/>
            <a:ext cx="2637964" cy="13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32"/>
          <p:cNvSpPr txBox="1"/>
          <p:nvPr/>
        </p:nvSpPr>
        <p:spPr>
          <a:xfrm>
            <a:off x="11664620" y="6591260"/>
            <a:ext cx="59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21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67" name="Google Shape;1367;p132"/>
          <p:cNvPicPr preferRelativeResize="0"/>
          <p:nvPr/>
        </p:nvPicPr>
        <p:blipFill rotWithShape="1">
          <a:blip r:embed="rId2"/>
          <a:srcRect t="20654" b="3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32"/>
          <p:cNvSpPr txBox="1"/>
          <p:nvPr>
            <p:ph type="ctrTitle"/>
          </p:nvPr>
        </p:nvSpPr>
        <p:spPr>
          <a:xfrm>
            <a:off x="-35600" y="-711200"/>
            <a:ext cx="122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Calibri" panose="020F0502020204030204"/>
              <a:buNone/>
            </a:pPr>
            <a:r>
              <a:rPr lang="en-US" sz="4800" b="1">
                <a:solidFill>
                  <a:schemeClr val="lt1"/>
                </a:solidFill>
              </a:rPr>
              <a:t>The Platform for</a:t>
            </a:r>
            <a:r>
              <a:rPr lang="en-US" sz="4800" b="1">
                <a:solidFill>
                  <a:srgbClr val="FF9900"/>
                </a:solidFill>
              </a:rPr>
              <a:t> Awesome </a:t>
            </a:r>
            <a:r>
              <a:rPr lang="en-US" sz="4800" b="1">
                <a:solidFill>
                  <a:srgbClr val="FFFFFF"/>
                </a:solidFill>
              </a:rPr>
              <a:t>Businesses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369" name="Google Shape;1369;p132"/>
          <p:cNvSpPr txBox="1"/>
          <p:nvPr/>
        </p:nvSpPr>
        <p:spPr>
          <a:xfrm>
            <a:off x="4054397" y="3942316"/>
            <a:ext cx="40833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 panose="020B0604020202020204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The End</a:t>
            </a:r>
            <a:endParaRPr sz="48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70" name="Google Shape;1370;p132"/>
          <p:cNvSpPr txBox="1"/>
          <p:nvPr/>
        </p:nvSpPr>
        <p:spPr>
          <a:xfrm>
            <a:off x="139700" y="5936400"/>
            <a:ext cx="11937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DOCUMENT IS STRICTLY PRIVATE AND CONFIDENTIAL. THIS IS INTENDED FOR INTERNAL USE ONLY; DO NOT CIRCULATE </a:t>
            </a:r>
            <a:endParaRPr sz="13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© 2022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ub. All rights reserved. No parts of this document can be reproduced, distributed, transmitted or stored electronically without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ub’s prior written permission.</a:t>
            </a:r>
            <a:endParaRPr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71" name="Google Shape;1371;p132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64725" y="2562877"/>
            <a:ext cx="999300" cy="914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72" name="Google Shape;1372;p132"/>
          <p:cNvSpPr txBox="1"/>
          <p:nvPr>
            <p:ph type="sldNum" idx="12"/>
          </p:nvPr>
        </p:nvSpPr>
        <p:spPr>
          <a:xfrm>
            <a:off x="11594800" y="6492800"/>
            <a:ext cx="597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7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6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116"/>
          <p:cNvSpPr txBox="1"/>
          <p:nvPr/>
        </p:nvSpPr>
        <p:spPr>
          <a:xfrm>
            <a:off x="1054201" y="5423350"/>
            <a:ext cx="402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 at</a:t>
            </a:r>
            <a:r>
              <a:rPr lang="en-US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u="sng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https://care.storehub.com/en/</a:t>
            </a:r>
            <a:endParaRPr sz="1400" b="0" i="0" u="none" strike="noStrike" cap="none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116"/>
          <p:cNvSpPr txBox="1"/>
          <p:nvPr/>
        </p:nvSpPr>
        <p:spPr>
          <a:xfrm>
            <a:off x="7798127" y="5423417"/>
            <a:ext cx="29661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 at</a:t>
            </a:r>
            <a:r>
              <a:rPr lang="en-US" sz="1400" b="0" i="0" u="none" strike="noStrike" cap="none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u="sng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StoreHub Internal KB</a:t>
            </a:r>
            <a:endParaRPr sz="1400" b="0" i="0" u="none" strike="noStrike" cap="none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14" name="Google Shape;714;p1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16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6" name="Google Shape;716;p116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717" name="Google Shape;717;p116"/>
          <p:cNvCxnSpPr/>
          <p:nvPr/>
        </p:nvCxnSpPr>
        <p:spPr>
          <a:xfrm>
            <a:off x="6004299" y="1710399"/>
            <a:ext cx="0" cy="368873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718" name="Google Shape;718;p116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19" name="Google Shape;719;p116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20" name="Google Shape;720;p1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2776" y="1254860"/>
            <a:ext cx="2729158" cy="488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" name="Google Shape;721;p116"/>
          <p:cNvGrpSpPr/>
          <p:nvPr/>
        </p:nvGrpSpPr>
        <p:grpSpPr>
          <a:xfrm>
            <a:off x="7195665" y="1249718"/>
            <a:ext cx="4081573" cy="456054"/>
            <a:chOff x="7657117" y="1254346"/>
            <a:chExt cx="4081573" cy="456054"/>
          </a:xfrm>
        </p:grpSpPr>
        <p:pic>
          <p:nvPicPr>
            <p:cNvPr id="722" name="Google Shape;722;p11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657117" y="1254346"/>
              <a:ext cx="437441" cy="456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3" name="Google Shape;723;p116"/>
            <p:cNvSpPr/>
            <p:nvPr/>
          </p:nvSpPr>
          <p:spPr>
            <a:xfrm>
              <a:off x="7984790" y="1329728"/>
              <a:ext cx="3753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 Knowledge Base Library</a:t>
              </a:r>
              <a:endParaRPr sz="1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724" name="Google Shape;724;p1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58288" y="1895814"/>
            <a:ext cx="4418137" cy="337514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5" name="Google Shape;725;p1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732175" y="2745296"/>
            <a:ext cx="4920627" cy="16386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1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87425" y="2037316"/>
            <a:ext cx="4533898" cy="329908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1" name="Google Shape;731;p1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8000" y="2274525"/>
            <a:ext cx="5470410" cy="3061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32" name="Google Shape;732;p11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733" name="Google Shape;733;p117"/>
          <p:cNvCxnSpPr/>
          <p:nvPr/>
        </p:nvCxnSpPr>
        <p:spPr>
          <a:xfrm>
            <a:off x="6004299" y="1710399"/>
            <a:ext cx="0" cy="36888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</p:cxnSp>
      <p:sp>
        <p:nvSpPr>
          <p:cNvPr id="734" name="Google Shape;734;p117"/>
          <p:cNvSpPr txBox="1"/>
          <p:nvPr/>
        </p:nvSpPr>
        <p:spPr>
          <a:xfrm>
            <a:off x="3668027" y="6018450"/>
            <a:ext cx="4533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Articles maintained by Tec</a:t>
            </a:r>
            <a:r>
              <a:rPr lang="en-US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hnical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Training</a:t>
            </a:r>
            <a:r>
              <a:rPr lang="en-US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team</a:t>
            </a:r>
            <a:endParaRPr sz="14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5" name="Google Shape;735;p11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6" name="Google Shape;736;p117"/>
          <p:cNvSpPr/>
          <p:nvPr/>
        </p:nvSpPr>
        <p:spPr>
          <a:xfrm>
            <a:off x="334556" y="3224811"/>
            <a:ext cx="4648500" cy="20742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37" name="Google Shape;737;p117"/>
          <p:cNvSpPr/>
          <p:nvPr/>
        </p:nvSpPr>
        <p:spPr>
          <a:xfrm>
            <a:off x="8649425" y="2223175"/>
            <a:ext cx="2671800" cy="2927400"/>
          </a:xfrm>
          <a:prstGeom prst="roundRect">
            <a:avLst>
              <a:gd name="adj" fmla="val 4172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38" name="Google Shape;738;p117"/>
          <p:cNvSpPr txBox="1"/>
          <p:nvPr/>
        </p:nvSpPr>
        <p:spPr>
          <a:xfrm>
            <a:off x="6862132" y="5401689"/>
            <a:ext cx="4384500" cy="276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Note : </a:t>
            </a: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 not share articles from Internal KB Library to public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9" name="Google Shape;739;p117"/>
          <p:cNvSpPr txBox="1"/>
          <p:nvPr/>
        </p:nvSpPr>
        <p:spPr>
          <a:xfrm>
            <a:off x="0" y="6519851"/>
            <a:ext cx="4447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40" name="Google Shape;740;p117"/>
          <p:cNvSpPr txBox="1"/>
          <p:nvPr/>
        </p:nvSpPr>
        <p:spPr>
          <a:xfrm>
            <a:off x="334548" y="2897266"/>
            <a:ext cx="1061400" cy="25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Result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1" name="Google Shape;741;p117"/>
          <p:cNvSpPr txBox="1"/>
          <p:nvPr/>
        </p:nvSpPr>
        <p:spPr>
          <a:xfrm>
            <a:off x="8727334" y="2090830"/>
            <a:ext cx="1061400" cy="261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Result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2" name="Google Shape;742;p117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(cont.)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43" name="Google Shape;743;p117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44" name="Google Shape;744;p1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2776" y="1254860"/>
            <a:ext cx="2729158" cy="488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6" name="Google Shape;746;p117"/>
          <p:cNvGrpSpPr/>
          <p:nvPr/>
        </p:nvGrpSpPr>
        <p:grpSpPr>
          <a:xfrm>
            <a:off x="7576665" y="1249718"/>
            <a:ext cx="2936441" cy="456054"/>
            <a:chOff x="7657117" y="1254346"/>
            <a:chExt cx="2936441" cy="456054"/>
          </a:xfrm>
        </p:grpSpPr>
        <p:pic>
          <p:nvPicPr>
            <p:cNvPr id="747" name="Google Shape;747;p117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657117" y="1254346"/>
              <a:ext cx="437441" cy="456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117"/>
            <p:cNvSpPr/>
            <p:nvPr/>
          </p:nvSpPr>
          <p:spPr>
            <a:xfrm>
              <a:off x="8094558" y="1297576"/>
              <a:ext cx="2499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 KB Library</a:t>
              </a:r>
              <a:endParaRPr sz="1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pload_post_object_v2_3653023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165" y="1281762"/>
            <a:ext cx="4396378" cy="1630445"/>
          </a:xfrm>
          <a:prstGeom prst="rect">
            <a:avLst/>
          </a:prstGeom>
        </p:spPr>
      </p:pic>
      <p:sp>
        <p:nvSpPr>
          <p:cNvPr id="555" name="Google Shape;555;p100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0" name="Google Shape;560;p10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2" name="Google Shape;562;p100"/>
          <p:cNvSpPr/>
          <p:nvPr/>
        </p:nvSpPr>
        <p:spPr>
          <a:xfrm>
            <a:off x="382135" y="3194744"/>
            <a:ext cx="4396378" cy="265781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6" name="Google Shape;566;p100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2" name="Google Shape;572;p10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3" name="Google Shape;573;p10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74" name="Google Shape;574;p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 userDrawn="1"/>
        </p:nvSpPr>
        <p:spPr>
          <a:xfrm>
            <a:off x="525091" y="3298230"/>
            <a:ext cx="4146943" cy="2999740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b="1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Have a question about StoreHub? Just ask StoreHub Q for answers!</a:t>
            </a:r>
            <a:endParaRPr b="1" u="none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  <a:p>
            <a:pPr>
              <a:lnSpc>
                <a:spcPct val="150000"/>
              </a:lnSpc>
            </a:pPr>
            <a:r>
              <a:rPr b="1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What is StoreHub Q?</a:t>
            </a:r>
            <a:endParaRPr b="1" u="none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  <a:p>
            <a:pPr>
              <a:lnSpc>
                <a:spcPct val="150000"/>
              </a:lnSpc>
            </a:pPr>
            <a:r>
              <a:rPr b="0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StoreHub Q is an AI-powered assistant designed to gather information from StoreHub’s resources, helping you provide accurate and efficient answers.</a:t>
            </a:r>
            <a:endParaRPr lang="zh-CN" altLang="en-US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pic>
        <p:nvPicPr>
          <p:cNvPr id="3" name="Picture 2" descr="upload_post_object_v2_1991336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01" y="1281792"/>
            <a:ext cx="6456284" cy="1630445"/>
          </a:xfrm>
          <a:prstGeom prst="rect">
            <a:avLst/>
          </a:prstGeom>
        </p:spPr>
      </p:pic>
      <p:sp>
        <p:nvSpPr>
          <p:cNvPr id="4" name="Google Shape;568;p100"/>
          <p:cNvSpPr txBox="1"/>
          <p:nvPr/>
        </p:nvSpPr>
        <p:spPr>
          <a:xfrm>
            <a:off x="7010107" y="1091088"/>
            <a:ext cx="2378858" cy="3053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</a:t>
            </a:r>
            <a:r>
              <a:rPr lang="en-US" altLang="zh-CN" sz="1050" b="1">
                <a:solidFill>
                  <a:srgbClr val="00000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for StoreHub Q on Lark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" name="Picture 4" descr="upload_post_object_v2_8681406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96" y="2969491"/>
            <a:ext cx="3255393" cy="347361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eHub">
  <a:themeElements>
    <a:clrScheme name="Custom 2">
      <a:dk1>
        <a:srgbClr val="000000"/>
      </a:dk1>
      <a:lt1>
        <a:srgbClr val="000000"/>
      </a:lt1>
      <a:dk2>
        <a:srgbClr val="5E5E5E"/>
      </a:dk2>
      <a:lt2>
        <a:srgbClr val="FA9419"/>
      </a:lt2>
      <a:accent1>
        <a:srgbClr val="000000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12166</Words>
  <Application>WPS Office WWO_feishu_20221103183746-e790f0e3e8</Application>
  <PresentationFormat/>
  <Paragraphs>892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62</vt:i4>
      </vt:variant>
    </vt:vector>
  </HeadingPairs>
  <TitlesOfParts>
    <vt:vector size="83" baseType="lpstr">
      <vt:lpstr>Arial</vt:lpstr>
      <vt:lpstr>宋体</vt:lpstr>
      <vt:lpstr>Wingdings</vt:lpstr>
      <vt:lpstr>Arial</vt:lpstr>
      <vt:lpstr>Roboto</vt:lpstr>
      <vt:lpstr>MingLiU-ExtB</vt:lpstr>
      <vt:lpstr>Roboto Light</vt:lpstr>
      <vt:lpstr>Roboto Medium</vt:lpstr>
      <vt:lpstr>Montserrat</vt:lpstr>
      <vt:lpstr>Signika</vt:lpstr>
      <vt:lpstr>Helvetica Neue</vt:lpstr>
      <vt:lpstr>Calibri</vt:lpstr>
      <vt:lpstr>Advent Pro</vt:lpstr>
      <vt:lpstr>汉仪书宋二KW</vt:lpstr>
      <vt:lpstr>Roboto</vt:lpstr>
      <vt:lpstr>1_StoreHub Presentation</vt:lpstr>
      <vt:lpstr>StoreHub</vt:lpstr>
      <vt:lpstr>Office Theme</vt:lpstr>
      <vt:lpstr>StoreHub Presentation</vt:lpstr>
      <vt:lpstr>StoreHub Presentation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Platform for Awesome Businesses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2025-01-05T06:34:46Z</dcterms:created>
  <dcterms:modified xsi:type="dcterms:W3CDTF">2025-01-05T06:34:46Z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